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7010400" cy="9296400"/>
  <p:embeddedFontLst>
    <p:embeddedFont>
      <p:font typeface="Inter"/>
      <p:regular r:id="rId25"/>
      <p:bold r:id="rId26"/>
      <p:italic r:id="rId27"/>
      <p:boldItalic r:id="rId28"/>
    </p:embeddedFont>
    <p:embeddedFont>
      <p:font typeface="Arial Black"/>
      <p:regular r:id="rId29"/>
    </p:embeddedFont>
    <p:embeddedFont>
      <p:font typeface="Nunito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OSvZOkcNUCXLvBUhugJy1AiJP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rialBlack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Sans-bold.fntdata"/><Relationship Id="rId30" Type="http://schemas.openxmlformats.org/officeDocument/2006/relationships/font" Target="fonts/NunitoSans-regular.fntdata"/><Relationship Id="rId11" Type="http://schemas.openxmlformats.org/officeDocument/2006/relationships/slide" Target="slides/slide7.xml"/><Relationship Id="rId33" Type="http://schemas.openxmlformats.org/officeDocument/2006/relationships/font" Target="fonts/NunitoSans-boldItalic.fntdata"/><Relationship Id="rId10" Type="http://schemas.openxmlformats.org/officeDocument/2006/relationships/slide" Target="slides/slide6.xml"/><Relationship Id="rId32" Type="http://schemas.openxmlformats.org/officeDocument/2006/relationships/font" Target="fonts/Nunito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300b49a8b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a300b49a8b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a300b49a8b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dc8cecc2e_0_13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8dc8cecc2e_0_13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Common Challenges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Different scoring formats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Department silos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Unclear ownership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Poor data sharing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Conflicting priorities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Finance and Ops use different scoring scales.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IT and security use separate risk tools.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38dc8cecc2e_0_13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dc8cecc2e_0_15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8dc8cecc2e_0_15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Governance and Ownership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Create joint committees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Assign clear roles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Use shared reporting systems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Standardize data models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Improve cross-team accountability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Store managers and finance meet monthly on risks.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Security + continuity team share one dashboard.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8dc8cecc2e_0_15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8dc8cecc2e_0_18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8dc8cecc2e_0_18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Integration Example — Financial Sector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Risk shows high-impact fines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BIA shows 2-hour RTO for payments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Combined data drives stronger controls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Meets regulatory expectations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Protects revenue and trust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Bank upgrades generator for critical branch ops.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Payment fraud risk drives rapid restore design.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38dc8cecc2e_0_18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8dc8cecc2e_0_19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8dc8cecc2e_0_19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Integration Example — Technology Firm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Cloud outage probability identified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BIA shows $50K/hour loss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Multi-cloud chosen as mitigation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Strategy based on both data sets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Improves uptime resilience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App company adds backup internet line.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SaaS firm deploys region failover cluster.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38dc8cecc2e_0_19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8dc8cecc2e_0_2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38dc8cecc2e_0_2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Tools That Support Integration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Unified GRC/resilience platforms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Centralized data storage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Shared dashboards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Audit and traceability features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Reduces conflict between teams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Store uses one tool for inventory + risk tracking.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Firm uses Archer/Fusion for risk + BIA.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38dc8cecc2e_0_2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dc8cecc2e_0_22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8dc8cecc2e_0_22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Key Integration Benefits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Better accuracy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Stronger mitigation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Higher resilience maturity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More proactive planning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Improved leadership confidence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Company adjusts plans before storm season.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IT fixes cloud gaps before outage hits.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38dc8cecc2e_0_22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dc8cecc2e_0_23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8dc8cecc2e_0_23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Summary and Key Takeaways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Integrates proactive risk with reactive BIA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Strengthens team coordination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Supports faster recovery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Builds stronger governance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Improves overall resilience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Store protects both supply chain and checkout.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Security aligns threat intel with RTO/RPO.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g38dc8cecc2e_0_23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8dc8cecc2e_0_40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38dc8cecc2e_0_40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g38dc8cecc2e_0_40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8dc8cecc2e_0_40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38dc8cecc2e_0_40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38dc8cecc2e_0_40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8dc8cecc2e_0_41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8dc8cecc2e_0_41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g38dc8cecc2e_0_41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dc8cecc2e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8dc8cecc2e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Integration of Risk and BIA Findings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Risk Assessment = evaluates threats and vulnerabilities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BIA = measures consequences and recovery needs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Shows how both support resilience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Links risk likelihood with impact severity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Helps set recovery sequencing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Builds stronger resilience planning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Store checks storm risk before restocking plan.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Org links ransomware likelihood to recovery steps.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38dc8cecc2e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94a9e633d9_0_1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394a9e633d9_0_1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394a9e633d9_0_1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dc8cecc2e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8dc8cecc2e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8dc8cecc2e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dc8cecc2e_0_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8dc8cecc2e_0_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What Is Risk vs. BIA?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Risk = threats, vulnerabilities, likelihood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BIA = consequences, recovery time, dependencies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Risk predicts what can happen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BIA shows what the impact will be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Together create actionable resilience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Storm risk vs. store closure impact.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Phishing likelihood vs. email outage impact.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38dc8cecc2e_0_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dc8cecc2e_0_4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8dc8cecc2e_0_4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Why Integration Matters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Ensures consistent decisions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Improves resource use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Sets clear priorities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Reduces duplicate work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Supports governance and compliance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Company stocks supplies based on outage risk + impact.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Security invests in backups based on combined scoring.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8dc8cecc2e_0_4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dc8cecc2e_0_5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8dc8cecc2e_0_5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Integration Framework Overview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Step 1: Assess threats and likelihood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Step 2: Analyze business impact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Step 3: Build integrated strategy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Aligns protection with recovery needs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Drives budget and planning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Warehouse maps fire risk to downtime cost.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Firm matches DDoS risk to platform RTO.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38dc8cecc2e_0_5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dc8cecc2e_0_7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38dc8cecc2e_0_7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Mapping BIA to Risk Scenarios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BIA shows critical functions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Risk shows likely threats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Map threats to critical systems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Prioritize controls and recovery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Strengthens planning accuracy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Payroll risk mapped to power outage scenario.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Ransomware mapped to most critical systems.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38dc8cecc2e_0_7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dc8cecc2e_0_9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8dc8cecc2e_0_9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Using Risk Data to Validate BIA Results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Check BIA assumptions with likelihood data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Adjust recovery priorities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Confirm consistency across teams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Update plans when risk changes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Improve accuracy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Store adjusts priorities after storm probability rises.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Cloud outage risk adjusts app recovery order.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38dc8cecc2e_0_9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dc8cecc2e_0_11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8dc8cecc2e_0_11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Shared Data Points: Risk &amp; BIA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Risk: threats, vulnerabilities, likelihood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BIA: impact, dependencies, RTOs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Shared data improves accuracy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Aligns resources and funding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Builds unified resilience view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Example: Store links supplier risk to delivery impact.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example: Security risk score linked to system RTO.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g38dc8cecc2e_0_11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609600" y="152718"/>
            <a:ext cx="8013405" cy="729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609600" y="1073889"/>
            <a:ext cx="10160000" cy="50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4302" y="6574155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0"/>
          <p:cNvSpPr txBox="1"/>
          <p:nvPr>
            <p:ph type="title"/>
          </p:nvPr>
        </p:nvSpPr>
        <p:spPr>
          <a:xfrm>
            <a:off x="4146258" y="240889"/>
            <a:ext cx="6540030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85511" y="5269246"/>
            <a:ext cx="3296044" cy="470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0"/>
          <p:cNvSpPr txBox="1"/>
          <p:nvPr>
            <p:ph idx="2" type="body"/>
          </p:nvPr>
        </p:nvSpPr>
        <p:spPr>
          <a:xfrm>
            <a:off x="6790944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6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640939" y="349776"/>
            <a:ext cx="35053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CONVERSATION: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555372" y="4791464"/>
            <a:ext cx="592054" cy="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idx="3" type="body"/>
          </p:nvPr>
        </p:nvSpPr>
        <p:spPr>
          <a:xfrm>
            <a:off x="2280071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63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6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4"/>
          <p:cNvSpPr/>
          <p:nvPr>
            <p:ph idx="2" type="pic"/>
          </p:nvPr>
        </p:nvSpPr>
        <p:spPr>
          <a:xfrm>
            <a:off x="0" y="10668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6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7"/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 Black"/>
              <a:buNone/>
              <a:defRPr b="0" sz="6600">
                <a:solidFill>
                  <a:srgbClr val="FFF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7"/>
          <p:cNvSpPr txBox="1"/>
          <p:nvPr>
            <p:ph idx="2" type="body"/>
          </p:nvPr>
        </p:nvSpPr>
        <p:spPr>
          <a:xfrm>
            <a:off x="0" y="0"/>
            <a:ext cx="2648049" cy="1745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">
  <p:cSld name="5_Comparis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8"/>
          <p:cNvSpPr/>
          <p:nvPr/>
        </p:nvSpPr>
        <p:spPr>
          <a:xfrm>
            <a:off x="0" y="0"/>
            <a:ext cx="12192000" cy="1500390"/>
          </a:xfrm>
          <a:prstGeom prst="rect">
            <a:avLst/>
          </a:prstGeom>
          <a:solidFill>
            <a:srgbClr val="262626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8"/>
          <p:cNvSpPr txBox="1"/>
          <p:nvPr>
            <p:ph type="title"/>
          </p:nvPr>
        </p:nvSpPr>
        <p:spPr>
          <a:xfrm>
            <a:off x="95681" y="87414"/>
            <a:ext cx="7762858" cy="94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4000"/>
              <a:buFont typeface="Arial Black"/>
              <a:buNone/>
              <a:defRPr sz="4000">
                <a:solidFill>
                  <a:srgbClr val="33CC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" type="body"/>
          </p:nvPr>
        </p:nvSpPr>
        <p:spPr>
          <a:xfrm>
            <a:off x="1261872" y="1713655"/>
            <a:ext cx="4480560" cy="44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68"/>
          <p:cNvSpPr txBox="1"/>
          <p:nvPr>
            <p:ph idx="2" type="body"/>
          </p:nvPr>
        </p:nvSpPr>
        <p:spPr>
          <a:xfrm>
            <a:off x="6126480" y="1713655"/>
            <a:ext cx="4480560" cy="445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b="1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10378440" y="6385465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52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254366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267200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1821843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52"/>
          <p:cNvSpPr txBox="1"/>
          <p:nvPr>
            <p:ph idx="4" type="body"/>
          </p:nvPr>
        </p:nvSpPr>
        <p:spPr>
          <a:xfrm>
            <a:off x="1834677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2"/>
          <p:cNvSpPr txBox="1"/>
          <p:nvPr>
            <p:ph idx="5" type="body"/>
          </p:nvPr>
        </p:nvSpPr>
        <p:spPr>
          <a:xfrm>
            <a:off x="9195864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2"/>
          <p:cNvSpPr txBox="1"/>
          <p:nvPr>
            <p:ph idx="6" type="body"/>
          </p:nvPr>
        </p:nvSpPr>
        <p:spPr>
          <a:xfrm>
            <a:off x="9208698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2"/>
          <p:cNvSpPr txBox="1"/>
          <p:nvPr>
            <p:ph idx="7" type="body"/>
          </p:nvPr>
        </p:nvSpPr>
        <p:spPr>
          <a:xfrm>
            <a:off x="6763341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2"/>
          <p:cNvSpPr txBox="1"/>
          <p:nvPr>
            <p:ph idx="8" type="body"/>
          </p:nvPr>
        </p:nvSpPr>
        <p:spPr>
          <a:xfrm>
            <a:off x="6776175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217424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678688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3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3"/>
          <p:cNvSpPr txBox="1"/>
          <p:nvPr>
            <p:ph idx="3" type="body"/>
          </p:nvPr>
        </p:nvSpPr>
        <p:spPr>
          <a:xfrm>
            <a:off x="217424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53"/>
          <p:cNvSpPr txBox="1"/>
          <p:nvPr>
            <p:ph idx="4" type="body"/>
          </p:nvPr>
        </p:nvSpPr>
        <p:spPr>
          <a:xfrm>
            <a:off x="678688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54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54"/>
          <p:cNvCxnSpPr/>
          <p:nvPr/>
        </p:nvCxnSpPr>
        <p:spPr>
          <a:xfrm>
            <a:off x="6663350" y="16567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/>
          <p:nvPr/>
        </p:nvSpPr>
        <p:spPr>
          <a:xfrm>
            <a:off x="10015040" y="4042913"/>
            <a:ext cx="1991430" cy="282083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2947924" y="240889"/>
            <a:ext cx="7738364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0346067" y="5015134"/>
            <a:ext cx="1906548" cy="790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40938" y="1401845"/>
            <a:ext cx="10539125" cy="19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5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5"/>
          <p:cNvSpPr txBox="1"/>
          <p:nvPr/>
        </p:nvSpPr>
        <p:spPr>
          <a:xfrm>
            <a:off x="640939" y="349776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POP QUIZ: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5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10572882" y="4681721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" id="62" name="Google Shape;62;p55"/>
          <p:cNvPicPr preferRelativeResize="0"/>
          <p:nvPr/>
        </p:nvPicPr>
        <p:blipFill rotWithShape="1">
          <a:blip r:embed="rId3">
            <a:alphaModFix/>
          </a:blip>
          <a:srcRect b="2618" l="0" r="0" t="22280"/>
          <a:stretch/>
        </p:blipFill>
        <p:spPr>
          <a:xfrm>
            <a:off x="0" y="4037162"/>
            <a:ext cx="10029645" cy="28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2004828" y="152718"/>
            <a:ext cx="6427971" cy="81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6394027" y="1300130"/>
            <a:ext cx="4514978" cy="4722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57"/>
          <p:cNvSpPr txBox="1"/>
          <p:nvPr/>
        </p:nvSpPr>
        <p:spPr>
          <a:xfrm>
            <a:off x="609599" y="331458"/>
            <a:ext cx="1049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LAB: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 txBox="1"/>
          <p:nvPr/>
        </p:nvSpPr>
        <p:spPr>
          <a:xfrm>
            <a:off x="6822558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makes perfect.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774843" y="5050793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7"/>
          <p:cNvPicPr preferRelativeResize="0"/>
          <p:nvPr/>
        </p:nvPicPr>
        <p:blipFill rotWithShape="1">
          <a:blip r:embed="rId3">
            <a:alphaModFix/>
          </a:blip>
          <a:srcRect b="0" l="20773" r="22685" t="0"/>
          <a:stretch/>
        </p:blipFill>
        <p:spPr>
          <a:xfrm>
            <a:off x="2172782" y="1300130"/>
            <a:ext cx="4012234" cy="4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583496" y="5887647"/>
            <a:ext cx="1168536" cy="24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7"/>
          <p:cNvSpPr txBox="1"/>
          <p:nvPr/>
        </p:nvSpPr>
        <p:spPr>
          <a:xfrm>
            <a:off x="9853713" y="152718"/>
            <a:ext cx="1913061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AT THE BACK OF THE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9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59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9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5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300b49a8b_0_14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166" name="Google Shape;166;g3a300b49a8b_0_14"/>
          <p:cNvSpPr txBox="1"/>
          <p:nvPr/>
        </p:nvSpPr>
        <p:spPr>
          <a:xfrm>
            <a:off x="972450" y="1702775"/>
            <a:ext cx="10247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7200">
                <a:solidFill>
                  <a:schemeClr val="dk2"/>
                </a:solidFill>
              </a:rPr>
              <a:t>Starting at 2pm CST 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3a300b49a8b_0_14"/>
          <p:cNvSpPr txBox="1"/>
          <p:nvPr>
            <p:ph idx="1" type="body"/>
          </p:nvPr>
        </p:nvSpPr>
        <p:spPr>
          <a:xfrm>
            <a:off x="2013650" y="3351375"/>
            <a:ext cx="83253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We know some people of you are still driving home so drive safe and we’ll see you at 2pm CST! If you get home earlier, feel free to take a break until then</a:t>
            </a:r>
            <a:endParaRPr b="0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8dc8cecc2e_0_13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13" name="Google Shape;313;g38dc8cecc2e_0_13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14" name="Google Shape;314;g38dc8cecc2e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838" y="1142468"/>
            <a:ext cx="4360056" cy="436005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8dc8cecc2e_0_131"/>
          <p:cNvSpPr/>
          <p:nvPr/>
        </p:nvSpPr>
        <p:spPr>
          <a:xfrm>
            <a:off x="4995214" y="585301"/>
            <a:ext cx="50613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72"/>
              <a:buFont typeface="Nunito Sans"/>
              <a:buNone/>
            </a:pPr>
            <a:r>
              <a:rPr b="0" i="0" lang="en-US" sz="3971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Common Challenges</a:t>
            </a:r>
            <a:endParaRPr b="0" i="0" sz="3971" u="none" cap="none" strike="noStrike"/>
          </a:p>
        </p:txBody>
      </p:sp>
      <p:sp>
        <p:nvSpPr>
          <p:cNvPr id="316" name="Google Shape;316;g38dc8cecc2e_0_131"/>
          <p:cNvSpPr/>
          <p:nvPr/>
        </p:nvSpPr>
        <p:spPr>
          <a:xfrm>
            <a:off x="4995214" y="1749250"/>
            <a:ext cx="3292500" cy="2226300"/>
          </a:xfrm>
          <a:prstGeom prst="roundRect">
            <a:avLst>
              <a:gd fmla="val 58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81600" lIns="81600" spcFirstLastPara="1" rIns="81600" wrap="square" tIns="8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8dc8cecc2e_0_131"/>
          <p:cNvSpPr/>
          <p:nvPr/>
        </p:nvSpPr>
        <p:spPr>
          <a:xfrm>
            <a:off x="4995214" y="1722046"/>
            <a:ext cx="3292500" cy="108600"/>
          </a:xfrm>
          <a:prstGeom prst="roundRect">
            <a:avLst>
              <a:gd fmla="val 7813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600" lIns="81600" spcFirstLastPara="1" rIns="81600" wrap="square" tIns="8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8dc8cecc2e_0_131"/>
          <p:cNvSpPr/>
          <p:nvPr/>
        </p:nvSpPr>
        <p:spPr>
          <a:xfrm>
            <a:off x="6337644" y="1445644"/>
            <a:ext cx="607200" cy="607200"/>
          </a:xfrm>
          <a:prstGeom prst="roundRect">
            <a:avLst>
              <a:gd fmla="val 134383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600" lIns="81600" spcFirstLastPara="1" rIns="81600" wrap="square" tIns="8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8dc8cecc2e_0_131"/>
          <p:cNvSpPr/>
          <p:nvPr/>
        </p:nvSpPr>
        <p:spPr>
          <a:xfrm>
            <a:off x="6519787" y="1597500"/>
            <a:ext cx="243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4"/>
              <a:buFont typeface="Nunito Sans"/>
              <a:buNone/>
            </a:pPr>
            <a:r>
              <a:rPr b="0" i="0" lang="en-US" sz="1874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b="0" i="0" sz="1874" u="none" cap="none" strike="noStrike"/>
          </a:p>
        </p:txBody>
      </p:sp>
      <p:sp>
        <p:nvSpPr>
          <p:cNvPr id="320" name="Google Shape;320;g38dc8cecc2e_0_131"/>
          <p:cNvSpPr/>
          <p:nvPr/>
        </p:nvSpPr>
        <p:spPr>
          <a:xfrm>
            <a:off x="5224859" y="2255297"/>
            <a:ext cx="2530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4"/>
              <a:buFont typeface="Nunito Sans"/>
              <a:buNone/>
            </a:pPr>
            <a:r>
              <a:rPr b="0" i="0" lang="en-US" sz="1963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Data Format Issues</a:t>
            </a:r>
            <a:endParaRPr b="0" i="0" sz="1963" u="none" cap="none" strike="noStrike"/>
          </a:p>
        </p:txBody>
      </p:sp>
      <p:sp>
        <p:nvSpPr>
          <p:cNvPr id="321" name="Google Shape;321;g38dc8cecc2e_0_131"/>
          <p:cNvSpPr/>
          <p:nvPr/>
        </p:nvSpPr>
        <p:spPr>
          <a:xfrm>
            <a:off x="5224859" y="2773990"/>
            <a:ext cx="2832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2"/>
              <a:buFont typeface="Inter"/>
              <a:buNone/>
            </a:pPr>
            <a:r>
              <a:rPr b="0" i="0" lang="en-US" sz="1561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Inconsistent scoring models and disparate data formats.</a:t>
            </a:r>
            <a:endParaRPr b="0" i="0" sz="1561" u="none" cap="none" strike="noStrike"/>
          </a:p>
        </p:txBody>
      </p:sp>
      <p:sp>
        <p:nvSpPr>
          <p:cNvPr id="322" name="Google Shape;322;g38dc8cecc2e_0_131"/>
          <p:cNvSpPr/>
          <p:nvPr/>
        </p:nvSpPr>
        <p:spPr>
          <a:xfrm>
            <a:off x="8489941" y="1749250"/>
            <a:ext cx="3292500" cy="2226300"/>
          </a:xfrm>
          <a:prstGeom prst="roundRect">
            <a:avLst>
              <a:gd fmla="val 586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81600" lIns="81600" spcFirstLastPara="1" rIns="81600" wrap="square" tIns="8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8dc8cecc2e_0_131"/>
          <p:cNvSpPr/>
          <p:nvPr/>
        </p:nvSpPr>
        <p:spPr>
          <a:xfrm>
            <a:off x="8489941" y="1722046"/>
            <a:ext cx="3292500" cy="108600"/>
          </a:xfrm>
          <a:prstGeom prst="roundRect">
            <a:avLst>
              <a:gd fmla="val 7813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600" lIns="81600" spcFirstLastPara="1" rIns="81600" wrap="square" tIns="8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8dc8cecc2e_0_131"/>
          <p:cNvSpPr/>
          <p:nvPr/>
        </p:nvSpPr>
        <p:spPr>
          <a:xfrm>
            <a:off x="10033552" y="1442044"/>
            <a:ext cx="607200" cy="607200"/>
          </a:xfrm>
          <a:prstGeom prst="roundRect">
            <a:avLst>
              <a:gd fmla="val 134383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600" lIns="81600" spcFirstLastPara="1" rIns="81600" wrap="square" tIns="8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8dc8cecc2e_0_131"/>
          <p:cNvSpPr/>
          <p:nvPr/>
        </p:nvSpPr>
        <p:spPr>
          <a:xfrm>
            <a:off x="10215695" y="1593900"/>
            <a:ext cx="243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4"/>
              <a:buFont typeface="Nunito Sans"/>
              <a:buNone/>
            </a:pPr>
            <a:r>
              <a:rPr b="0" i="0" lang="en-US" sz="1874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b="0" i="0" sz="1874" u="none" cap="none" strike="noStrike"/>
          </a:p>
        </p:txBody>
      </p:sp>
      <p:sp>
        <p:nvSpPr>
          <p:cNvPr id="326" name="Google Shape;326;g38dc8cecc2e_0_131"/>
          <p:cNvSpPr/>
          <p:nvPr/>
        </p:nvSpPr>
        <p:spPr>
          <a:xfrm>
            <a:off x="8719586" y="2255297"/>
            <a:ext cx="2530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4"/>
              <a:buFont typeface="Nunito Sans"/>
              <a:buNone/>
            </a:pPr>
            <a:r>
              <a:rPr b="0" i="0" lang="en-US" sz="1963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Departmental Silos</a:t>
            </a:r>
            <a:endParaRPr b="0" i="0" sz="1963" u="none" cap="none" strike="noStrike"/>
          </a:p>
        </p:txBody>
      </p:sp>
      <p:sp>
        <p:nvSpPr>
          <p:cNvPr id="327" name="Google Shape;327;g38dc8cecc2e_0_131"/>
          <p:cNvSpPr/>
          <p:nvPr/>
        </p:nvSpPr>
        <p:spPr>
          <a:xfrm>
            <a:off x="8719586" y="2773990"/>
            <a:ext cx="2833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2"/>
              <a:buFont typeface="Inter"/>
              <a:buNone/>
            </a:pPr>
            <a:r>
              <a:rPr b="0" i="0" lang="en-US" sz="1561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Organizational barriers hinder cross-functional collaboration.</a:t>
            </a:r>
            <a:endParaRPr b="0" i="0" sz="1561" u="none" cap="none" strike="noStrike"/>
          </a:p>
        </p:txBody>
      </p:sp>
      <p:sp>
        <p:nvSpPr>
          <p:cNvPr id="328" name="Google Shape;328;g38dc8cecc2e_0_131"/>
          <p:cNvSpPr/>
          <p:nvPr/>
        </p:nvSpPr>
        <p:spPr>
          <a:xfrm>
            <a:off x="4995214" y="4481392"/>
            <a:ext cx="6787200" cy="1578300"/>
          </a:xfrm>
          <a:prstGeom prst="roundRect">
            <a:avLst>
              <a:gd fmla="val 82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81600" lIns="81600" spcFirstLastPara="1" rIns="81600" wrap="square" tIns="8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8dc8cecc2e_0_131"/>
          <p:cNvSpPr/>
          <p:nvPr/>
        </p:nvSpPr>
        <p:spPr>
          <a:xfrm>
            <a:off x="4995214" y="4454188"/>
            <a:ext cx="6787200" cy="108600"/>
          </a:xfrm>
          <a:prstGeom prst="roundRect">
            <a:avLst>
              <a:gd fmla="val 7813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600" lIns="81600" spcFirstLastPara="1" rIns="81600" wrap="square" tIns="8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8dc8cecc2e_0_131"/>
          <p:cNvSpPr/>
          <p:nvPr/>
        </p:nvSpPr>
        <p:spPr>
          <a:xfrm>
            <a:off x="8085113" y="4177786"/>
            <a:ext cx="607200" cy="607200"/>
          </a:xfrm>
          <a:prstGeom prst="roundRect">
            <a:avLst>
              <a:gd fmla="val 134383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600" lIns="81600" spcFirstLastPara="1" rIns="81600" wrap="square" tIns="81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8dc8cecc2e_0_131"/>
          <p:cNvSpPr/>
          <p:nvPr/>
        </p:nvSpPr>
        <p:spPr>
          <a:xfrm>
            <a:off x="8267256" y="4329642"/>
            <a:ext cx="243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74"/>
              <a:buFont typeface="Nunito Sans"/>
              <a:buNone/>
            </a:pPr>
            <a:r>
              <a:rPr b="0" i="0" lang="en-US" sz="1874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b="0" i="0" sz="1874" u="none" cap="none" strike="noStrike"/>
          </a:p>
        </p:txBody>
      </p:sp>
      <p:sp>
        <p:nvSpPr>
          <p:cNvPr id="332" name="Google Shape;332;g38dc8cecc2e_0_131"/>
          <p:cNvSpPr/>
          <p:nvPr/>
        </p:nvSpPr>
        <p:spPr>
          <a:xfrm>
            <a:off x="5224859" y="4987439"/>
            <a:ext cx="25305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4"/>
              <a:buFont typeface="Nunito Sans"/>
              <a:buNone/>
            </a:pPr>
            <a:r>
              <a:rPr b="0" i="0" lang="en-US" sz="1963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Unclear Ownership</a:t>
            </a:r>
            <a:endParaRPr b="0" i="0" sz="1963" u="none" cap="none" strike="noStrike"/>
          </a:p>
        </p:txBody>
      </p:sp>
      <p:sp>
        <p:nvSpPr>
          <p:cNvPr id="333" name="Google Shape;333;g38dc8cecc2e_0_131"/>
          <p:cNvSpPr/>
          <p:nvPr/>
        </p:nvSpPr>
        <p:spPr>
          <a:xfrm>
            <a:off x="5224859" y="5506132"/>
            <a:ext cx="63276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2"/>
              <a:buFont typeface="Inter"/>
              <a:buNone/>
            </a:pPr>
            <a:r>
              <a:rPr b="0" i="0" lang="en-US" sz="1561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Undefined roles and responsibilities for coordination.</a:t>
            </a:r>
            <a:endParaRPr b="0" i="0" sz="1561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dc8cecc2e_0_15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40" name="Google Shape;340;g38dc8cecc2e_0_15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41" name="Google Shape;341;g38dc8cecc2e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6961" y="1421293"/>
            <a:ext cx="4015407" cy="401540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38dc8cecc2e_0_157"/>
          <p:cNvSpPr/>
          <p:nvPr/>
        </p:nvSpPr>
        <p:spPr>
          <a:xfrm>
            <a:off x="626393" y="552275"/>
            <a:ext cx="5799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658"/>
              <a:buFont typeface="Nunito Sans"/>
              <a:buNone/>
            </a:pPr>
            <a:r>
              <a:rPr b="0" i="0" lang="en-US" sz="3657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Governance and Ownership</a:t>
            </a:r>
            <a:endParaRPr b="0" i="0" sz="3657" u="none" cap="none" strike="noStrike"/>
          </a:p>
        </p:txBody>
      </p:sp>
      <p:sp>
        <p:nvSpPr>
          <p:cNvPr id="343" name="Google Shape;343;g38dc8cecc2e_0_157"/>
          <p:cNvSpPr/>
          <p:nvPr/>
        </p:nvSpPr>
        <p:spPr>
          <a:xfrm>
            <a:off x="626393" y="1344611"/>
            <a:ext cx="3032100" cy="2205600"/>
          </a:xfrm>
          <a:prstGeom prst="roundRect">
            <a:avLst>
              <a:gd fmla="val 3551" name="adj"/>
            </a:avLst>
          </a:prstGeom>
          <a:solidFill>
            <a:srgbClr val="F6D5D5"/>
          </a:solidFill>
          <a:ln cap="flat" cmpd="sng" w="78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150" lIns="75150" spcFirstLastPara="1" rIns="75150" wrap="square" tIns="75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8dc8cecc2e_0_157"/>
          <p:cNvSpPr/>
          <p:nvPr/>
        </p:nvSpPr>
        <p:spPr>
          <a:xfrm>
            <a:off x="819094" y="1537312"/>
            <a:ext cx="559200" cy="559200"/>
          </a:xfrm>
          <a:prstGeom prst="roundRect">
            <a:avLst>
              <a:gd fmla="val 1343698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5150" lIns="75150" spcFirstLastPara="1" rIns="75150" wrap="square" tIns="75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5" name="Google Shape;345;g38dc8cecc2e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942" y="1659646"/>
            <a:ext cx="251618" cy="31454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8dc8cecc2e_0_157"/>
          <p:cNvSpPr/>
          <p:nvPr/>
        </p:nvSpPr>
        <p:spPr>
          <a:xfrm>
            <a:off x="819094" y="2283063"/>
            <a:ext cx="23304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8"/>
              <a:buFont typeface="Nunito Sans"/>
              <a:buNone/>
            </a:pPr>
            <a:r>
              <a:rPr b="0" i="0" lang="en-US" sz="1808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Joint Committees</a:t>
            </a:r>
            <a:endParaRPr b="0" i="0" sz="1808" u="none" cap="none" strike="noStrike"/>
          </a:p>
        </p:txBody>
      </p:sp>
      <p:sp>
        <p:nvSpPr>
          <p:cNvPr id="347" name="Google Shape;347;g38dc8cecc2e_0_157"/>
          <p:cNvSpPr/>
          <p:nvPr/>
        </p:nvSpPr>
        <p:spPr>
          <a:xfrm>
            <a:off x="819094" y="2760754"/>
            <a:ext cx="2646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38"/>
              <a:buFont typeface="Inter"/>
              <a:buNone/>
            </a:pPr>
            <a:r>
              <a:rPr b="0" i="0" lang="en-US" sz="1438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Cross-functional groups to oversee risk-BIA integration.</a:t>
            </a:r>
            <a:endParaRPr b="0" i="0" sz="1438" u="none" cap="none" strike="noStrike"/>
          </a:p>
        </p:txBody>
      </p:sp>
      <p:sp>
        <p:nvSpPr>
          <p:cNvPr id="348" name="Google Shape;348;g38dc8cecc2e_0_157"/>
          <p:cNvSpPr/>
          <p:nvPr/>
        </p:nvSpPr>
        <p:spPr>
          <a:xfrm>
            <a:off x="3844863" y="1344611"/>
            <a:ext cx="3032100" cy="2205600"/>
          </a:xfrm>
          <a:prstGeom prst="roundRect">
            <a:avLst>
              <a:gd fmla="val 3551" name="adj"/>
            </a:avLst>
          </a:prstGeom>
          <a:solidFill>
            <a:srgbClr val="F6D5D5"/>
          </a:solidFill>
          <a:ln cap="flat" cmpd="sng" w="78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150" lIns="75150" spcFirstLastPara="1" rIns="75150" wrap="square" tIns="75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8dc8cecc2e_0_157"/>
          <p:cNvSpPr/>
          <p:nvPr/>
        </p:nvSpPr>
        <p:spPr>
          <a:xfrm>
            <a:off x="4037564" y="1537312"/>
            <a:ext cx="559200" cy="559200"/>
          </a:xfrm>
          <a:prstGeom prst="roundRect">
            <a:avLst>
              <a:gd fmla="val 1343698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5150" lIns="75150" spcFirstLastPara="1" rIns="75150" wrap="square" tIns="75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0" name="Google Shape;350;g38dc8cecc2e_0_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412" y="1659646"/>
            <a:ext cx="251618" cy="31454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38dc8cecc2e_0_157"/>
          <p:cNvSpPr/>
          <p:nvPr/>
        </p:nvSpPr>
        <p:spPr>
          <a:xfrm>
            <a:off x="4037564" y="2283063"/>
            <a:ext cx="23304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8"/>
              <a:buFont typeface="Nunito Sans"/>
              <a:buNone/>
            </a:pPr>
            <a:r>
              <a:rPr b="0" i="0" lang="en-US" sz="1808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Defined Roles</a:t>
            </a:r>
            <a:endParaRPr b="0" i="0" sz="1808" u="none" cap="none" strike="noStrike"/>
          </a:p>
        </p:txBody>
      </p:sp>
      <p:sp>
        <p:nvSpPr>
          <p:cNvPr id="352" name="Google Shape;352;g38dc8cecc2e_0_157"/>
          <p:cNvSpPr/>
          <p:nvPr/>
        </p:nvSpPr>
        <p:spPr>
          <a:xfrm>
            <a:off x="4037564" y="2760754"/>
            <a:ext cx="26466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38"/>
              <a:buFont typeface="Inter"/>
              <a:buNone/>
            </a:pPr>
            <a:r>
              <a:rPr b="0" i="0" lang="en-US" sz="1438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Clear responsibilities for risk &amp; continuity coordination.</a:t>
            </a:r>
            <a:endParaRPr b="0" i="0" sz="1438" u="none" cap="none" strike="noStrike"/>
          </a:p>
        </p:txBody>
      </p:sp>
      <p:sp>
        <p:nvSpPr>
          <p:cNvPr id="353" name="Google Shape;353;g38dc8cecc2e_0_157"/>
          <p:cNvSpPr/>
          <p:nvPr/>
        </p:nvSpPr>
        <p:spPr>
          <a:xfrm>
            <a:off x="626393" y="3736493"/>
            <a:ext cx="6250500" cy="1907100"/>
          </a:xfrm>
          <a:prstGeom prst="roundRect">
            <a:avLst>
              <a:gd fmla="val 4106" name="adj"/>
            </a:avLst>
          </a:prstGeom>
          <a:solidFill>
            <a:srgbClr val="F6D5D5"/>
          </a:solidFill>
          <a:ln cap="flat" cmpd="sng" w="78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150" lIns="75150" spcFirstLastPara="1" rIns="75150" wrap="square" tIns="75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8dc8cecc2e_0_157"/>
          <p:cNvSpPr/>
          <p:nvPr/>
        </p:nvSpPr>
        <p:spPr>
          <a:xfrm>
            <a:off x="819094" y="3929195"/>
            <a:ext cx="559200" cy="559200"/>
          </a:xfrm>
          <a:prstGeom prst="roundRect">
            <a:avLst>
              <a:gd fmla="val 1343698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5150" lIns="75150" spcFirstLastPara="1" rIns="75150" wrap="square" tIns="75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5" name="Google Shape;355;g38dc8cecc2e_0_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2942" y="4051530"/>
            <a:ext cx="251618" cy="31454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8dc8cecc2e_0_157"/>
          <p:cNvSpPr/>
          <p:nvPr/>
        </p:nvSpPr>
        <p:spPr>
          <a:xfrm>
            <a:off x="819094" y="4674946"/>
            <a:ext cx="23304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8"/>
              <a:buFont typeface="Nunito Sans"/>
              <a:buNone/>
            </a:pPr>
            <a:r>
              <a:rPr b="0" i="0" lang="en-US" sz="1808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Shared Reporting</a:t>
            </a:r>
            <a:endParaRPr b="0" i="0" sz="1808" u="none" cap="none" strike="noStrike"/>
          </a:p>
        </p:txBody>
      </p:sp>
      <p:sp>
        <p:nvSpPr>
          <p:cNvPr id="357" name="Google Shape;357;g38dc8cecc2e_0_157"/>
          <p:cNvSpPr/>
          <p:nvPr/>
        </p:nvSpPr>
        <p:spPr>
          <a:xfrm>
            <a:off x="819094" y="5152638"/>
            <a:ext cx="58653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38"/>
              <a:buFont typeface="Inter"/>
              <a:buNone/>
            </a:pPr>
            <a:r>
              <a:rPr b="0" i="0" lang="en-US" sz="1438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Unified systems for consistent data &amp; decisions.</a:t>
            </a:r>
            <a:endParaRPr b="0" i="0" sz="1438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dc8cecc2e_0_18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64" name="Google Shape;364;g38dc8cecc2e_0_18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65" name="Google Shape;365;g38dc8cecc2e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224" y="1371849"/>
            <a:ext cx="3701148" cy="370114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8dc8cecc2e_0_180"/>
          <p:cNvSpPr/>
          <p:nvPr/>
        </p:nvSpPr>
        <p:spPr>
          <a:xfrm>
            <a:off x="5021524" y="169700"/>
            <a:ext cx="6689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00"/>
              <a:buFont typeface="Nunito Sans"/>
              <a:buNone/>
            </a:pPr>
            <a:r>
              <a:rPr b="0" i="0" lang="en-US" sz="4000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Integration Example — Financial Sector</a:t>
            </a:r>
            <a:endParaRPr b="0" i="0" sz="4000" u="none" cap="none" strike="noStrike"/>
          </a:p>
        </p:txBody>
      </p:sp>
      <p:sp>
        <p:nvSpPr>
          <p:cNvPr id="367" name="Google Shape;367;g38dc8cecc2e_0_180"/>
          <p:cNvSpPr/>
          <p:nvPr/>
        </p:nvSpPr>
        <p:spPr>
          <a:xfrm>
            <a:off x="5021524" y="2234444"/>
            <a:ext cx="6689100" cy="228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8dc8cecc2e_0_180"/>
          <p:cNvSpPr/>
          <p:nvPr/>
        </p:nvSpPr>
        <p:spPr>
          <a:xfrm>
            <a:off x="5021524" y="2382320"/>
            <a:ext cx="26913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unito Sans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Risk Assessment</a:t>
            </a:r>
            <a:endParaRPr b="0" i="0" sz="2000" u="none" cap="none" strike="noStrike"/>
          </a:p>
        </p:txBody>
      </p:sp>
      <p:sp>
        <p:nvSpPr>
          <p:cNvPr id="369" name="Google Shape;369;g38dc8cecc2e_0_180"/>
          <p:cNvSpPr/>
          <p:nvPr/>
        </p:nvSpPr>
        <p:spPr>
          <a:xfrm>
            <a:off x="5021524" y="2905955"/>
            <a:ext cx="6689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Identified data breach fines as high-impact, medium-likelihood risk.</a:t>
            </a:r>
            <a:endParaRPr b="0" i="0" sz="1600" u="none" cap="none" strike="noStrike"/>
          </a:p>
        </p:txBody>
      </p:sp>
      <p:sp>
        <p:nvSpPr>
          <p:cNvPr id="370" name="Google Shape;370;g38dc8cecc2e_0_180"/>
          <p:cNvSpPr/>
          <p:nvPr/>
        </p:nvSpPr>
        <p:spPr>
          <a:xfrm>
            <a:off x="5021524" y="3590698"/>
            <a:ext cx="6689100" cy="228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8dc8cecc2e_0_180"/>
          <p:cNvSpPr/>
          <p:nvPr/>
        </p:nvSpPr>
        <p:spPr>
          <a:xfrm>
            <a:off x="5021524" y="3738573"/>
            <a:ext cx="26913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unito Sans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BIA Findings</a:t>
            </a:r>
            <a:endParaRPr b="0" i="0" sz="2000" u="none" cap="none" strike="noStrike"/>
          </a:p>
        </p:txBody>
      </p:sp>
      <p:sp>
        <p:nvSpPr>
          <p:cNvPr id="372" name="Google Shape;372;g38dc8cecc2e_0_180"/>
          <p:cNvSpPr/>
          <p:nvPr/>
        </p:nvSpPr>
        <p:spPr>
          <a:xfrm>
            <a:off x="5021524" y="4262209"/>
            <a:ext cx="6689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Payment systems critical: 2-hour RTO.</a:t>
            </a:r>
            <a:endParaRPr b="0" i="0" sz="1600" u="none" cap="none" strike="noStrike"/>
          </a:p>
        </p:txBody>
      </p:sp>
      <p:sp>
        <p:nvSpPr>
          <p:cNvPr id="373" name="Google Shape;373;g38dc8cecc2e_0_180"/>
          <p:cNvSpPr/>
          <p:nvPr/>
        </p:nvSpPr>
        <p:spPr>
          <a:xfrm>
            <a:off x="5021524" y="4793613"/>
            <a:ext cx="6689100" cy="228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38dc8cecc2e_0_180"/>
          <p:cNvSpPr/>
          <p:nvPr/>
        </p:nvSpPr>
        <p:spPr>
          <a:xfrm>
            <a:off x="5021524" y="4941489"/>
            <a:ext cx="26913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unito Sans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Integration Outcome</a:t>
            </a:r>
            <a:endParaRPr b="0" i="0" sz="2000" u="none" cap="none" strike="noStrike"/>
          </a:p>
        </p:txBody>
      </p:sp>
      <p:sp>
        <p:nvSpPr>
          <p:cNvPr id="375" name="Google Shape;375;g38dc8cecc2e_0_180"/>
          <p:cNvSpPr/>
          <p:nvPr/>
        </p:nvSpPr>
        <p:spPr>
          <a:xfrm>
            <a:off x="5021524" y="5465125"/>
            <a:ext cx="6689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Enhanced security controls meet RTO &amp; regulatory needs.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8dc8cecc2e_0_19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82" name="Google Shape;382;g38dc8cecc2e_0_19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g38dc8cecc2e_0_197"/>
          <p:cNvSpPr/>
          <p:nvPr/>
        </p:nvSpPr>
        <p:spPr>
          <a:xfrm>
            <a:off x="721638" y="566976"/>
            <a:ext cx="92538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50"/>
              <a:buFont typeface="Nunito Sans"/>
              <a:buNone/>
            </a:pPr>
            <a:r>
              <a:rPr b="0" i="0" lang="en-US" sz="4050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Integration Example — Technology Firm</a:t>
            </a:r>
            <a:endParaRPr b="0" i="0" sz="4050" u="none" cap="none" strike="noStrike"/>
          </a:p>
        </p:txBody>
      </p:sp>
      <p:pic>
        <p:nvPicPr>
          <p:cNvPr descr="preencoded.png" id="384" name="Google Shape;384;g38dc8cecc2e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646" y="1824554"/>
            <a:ext cx="3585600" cy="358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5" name="Google Shape;385;g38dc8cecc2e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227" y="1824540"/>
            <a:ext cx="309205" cy="38659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38dc8cecc2e_0_197"/>
          <p:cNvSpPr/>
          <p:nvPr/>
        </p:nvSpPr>
        <p:spPr>
          <a:xfrm>
            <a:off x="5788920" y="1856806"/>
            <a:ext cx="2577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unito Sans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Risk Assessment</a:t>
            </a:r>
            <a:endParaRPr b="0" i="0" sz="2000" u="none" cap="none" strike="noStrike"/>
          </a:p>
        </p:txBody>
      </p:sp>
      <p:sp>
        <p:nvSpPr>
          <p:cNvPr id="387" name="Google Shape;387;g38dc8cecc2e_0_197"/>
          <p:cNvSpPr/>
          <p:nvPr/>
        </p:nvSpPr>
        <p:spPr>
          <a:xfrm>
            <a:off x="5788920" y="2385086"/>
            <a:ext cx="5672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Cloud outage: 15% annual probability, high impact.</a:t>
            </a:r>
            <a:endParaRPr b="0" i="0" sz="1600" u="none" cap="none" strike="noStrike"/>
          </a:p>
        </p:txBody>
      </p:sp>
      <p:pic>
        <p:nvPicPr>
          <p:cNvPr descr="preencoded.png" id="388" name="Google Shape;388;g38dc8cecc2e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227" y="3095056"/>
            <a:ext cx="309205" cy="38659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8dc8cecc2e_0_197"/>
          <p:cNvSpPr/>
          <p:nvPr/>
        </p:nvSpPr>
        <p:spPr>
          <a:xfrm>
            <a:off x="5788920" y="3127322"/>
            <a:ext cx="2577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unito Sans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BIA Analysis</a:t>
            </a:r>
            <a:endParaRPr b="0" i="0" sz="2000" u="none" cap="none" strike="noStrike"/>
          </a:p>
        </p:txBody>
      </p:sp>
      <p:sp>
        <p:nvSpPr>
          <p:cNvPr id="390" name="Google Shape;390;g38dc8cecc2e_0_197"/>
          <p:cNvSpPr/>
          <p:nvPr/>
        </p:nvSpPr>
        <p:spPr>
          <a:xfrm>
            <a:off x="5788920" y="3655602"/>
            <a:ext cx="5672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SaaS disruption: $50K/hour revenue loss.</a:t>
            </a:r>
            <a:endParaRPr b="0" i="0" sz="1600" u="none" cap="none" strike="noStrike"/>
          </a:p>
        </p:txBody>
      </p:sp>
      <p:pic>
        <p:nvPicPr>
          <p:cNvPr descr="preencoded.png" id="391" name="Google Shape;391;g38dc8cecc2e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6227" y="4365572"/>
            <a:ext cx="309205" cy="38659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38dc8cecc2e_0_197"/>
          <p:cNvSpPr/>
          <p:nvPr/>
        </p:nvSpPr>
        <p:spPr>
          <a:xfrm>
            <a:off x="5788920" y="4397838"/>
            <a:ext cx="2577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Nunito Sans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Integration Strategy</a:t>
            </a:r>
            <a:endParaRPr b="0" i="0" sz="2000" u="none" cap="none" strike="noStrike"/>
          </a:p>
        </p:txBody>
      </p:sp>
      <p:sp>
        <p:nvSpPr>
          <p:cNvPr id="393" name="Google Shape;393;g38dc8cecc2e_0_197"/>
          <p:cNvSpPr/>
          <p:nvPr/>
        </p:nvSpPr>
        <p:spPr>
          <a:xfrm>
            <a:off x="5788920" y="4926118"/>
            <a:ext cx="5672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Multi-cloud redundancy based on risk-BIA findings.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8dc8cecc2e_0_21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00" name="Google Shape;400;g38dc8cecc2e_0_21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1" name="Google Shape;401;g38dc8cecc2e_0_214"/>
          <p:cNvSpPr/>
          <p:nvPr/>
        </p:nvSpPr>
        <p:spPr>
          <a:xfrm>
            <a:off x="502876" y="734800"/>
            <a:ext cx="63318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69"/>
              <a:buFont typeface="Nunito Sans"/>
              <a:buNone/>
            </a:pPr>
            <a:r>
              <a:rPr b="0" i="0" lang="en-US" sz="4069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Tools That Support Integration</a:t>
            </a:r>
            <a:endParaRPr b="0" i="0" sz="4069" u="none" cap="none" strike="noStrike"/>
          </a:p>
        </p:txBody>
      </p:sp>
      <p:sp>
        <p:nvSpPr>
          <p:cNvPr id="402" name="Google Shape;402;g38dc8cecc2e_0_214"/>
          <p:cNvSpPr/>
          <p:nvPr/>
        </p:nvSpPr>
        <p:spPr>
          <a:xfrm>
            <a:off x="502876" y="2577148"/>
            <a:ext cx="6331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Unified platforms enhance resilience.</a:t>
            </a:r>
            <a:endParaRPr b="0" i="0" sz="1600" u="none" cap="none" strike="noStrike"/>
          </a:p>
        </p:txBody>
      </p:sp>
      <p:sp>
        <p:nvSpPr>
          <p:cNvPr id="403" name="Google Shape;403;g38dc8cecc2e_0_214"/>
          <p:cNvSpPr/>
          <p:nvPr/>
        </p:nvSpPr>
        <p:spPr>
          <a:xfrm>
            <a:off x="502876" y="3095611"/>
            <a:ext cx="6331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Integrated Platforms</a:t>
            </a: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Tools like Archer, Fusion, &amp; ServiceNow offer unified risk/BIA dashboards.</a:t>
            </a:r>
            <a:endParaRPr b="0" i="0" sz="1600" u="none" cap="none" strike="noStrike"/>
          </a:p>
        </p:txBody>
      </p:sp>
      <p:sp>
        <p:nvSpPr>
          <p:cNvPr id="404" name="Google Shape;404;g38dc8cecc2e_0_214"/>
          <p:cNvSpPr/>
          <p:nvPr/>
        </p:nvSpPr>
        <p:spPr>
          <a:xfrm>
            <a:off x="502876" y="3831825"/>
            <a:ext cx="6331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Data Centralization</a:t>
            </a: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Ensures data consistency and reduces conflicts.</a:t>
            </a:r>
            <a:endParaRPr b="0" i="0" sz="1600" u="none" cap="none" strike="noStrike"/>
          </a:p>
        </p:txBody>
      </p:sp>
      <p:sp>
        <p:nvSpPr>
          <p:cNvPr id="405" name="Google Shape;405;g38dc8cecc2e_0_214"/>
          <p:cNvSpPr/>
          <p:nvPr/>
        </p:nvSpPr>
        <p:spPr>
          <a:xfrm>
            <a:off x="502876" y="4568038"/>
            <a:ext cx="6331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Traceability Features</a:t>
            </a:r>
            <a:r>
              <a:rPr b="0" i="0" lang="en-US" sz="160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Audit trails &amp; data lineage aid compliance &amp; improvement.</a:t>
            </a:r>
            <a:endParaRPr b="0" i="0" sz="1600" u="none" cap="none" strike="noStrike"/>
          </a:p>
        </p:txBody>
      </p:sp>
      <p:pic>
        <p:nvPicPr>
          <p:cNvPr descr="preencoded.png" id="406" name="Google Shape;406;g38dc8cecc2e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9175" y="1283264"/>
            <a:ext cx="3610927" cy="361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8dc8cecc2e_0_22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13" name="Google Shape;413;g38dc8cecc2e_0_22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g38dc8cecc2e_0_226"/>
          <p:cNvSpPr/>
          <p:nvPr/>
        </p:nvSpPr>
        <p:spPr>
          <a:xfrm>
            <a:off x="232865" y="721873"/>
            <a:ext cx="6093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b="0" i="0" lang="en-US" sz="4450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Key Integration Benefits</a:t>
            </a:r>
            <a:endParaRPr b="0" i="0" sz="4450" u="none" cap="none" strike="noStrike"/>
          </a:p>
        </p:txBody>
      </p:sp>
      <p:sp>
        <p:nvSpPr>
          <p:cNvPr id="415" name="Google Shape;415;g38dc8cecc2e_0_226"/>
          <p:cNvSpPr/>
          <p:nvPr/>
        </p:nvSpPr>
        <p:spPr>
          <a:xfrm>
            <a:off x="232865" y="2154891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Enhanced Accuracy:</a:t>
            </a:r>
            <a:r>
              <a:rPr b="0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Unified data leads to consistent, higher-quality assessments.</a:t>
            </a:r>
            <a:endParaRPr b="0" i="0" sz="1750" u="none" cap="none" strike="noStrike"/>
          </a:p>
        </p:txBody>
      </p:sp>
      <p:sp>
        <p:nvSpPr>
          <p:cNvPr id="416" name="Google Shape;416;g38dc8cecc2e_0_226"/>
          <p:cNvSpPr/>
          <p:nvPr/>
        </p:nvSpPr>
        <p:spPr>
          <a:xfrm>
            <a:off x="232865" y="2959991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Proactive Mitigation:</a:t>
            </a:r>
            <a:r>
              <a:rPr b="0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Combined insights enable preventive actions, reducing reactive responses.</a:t>
            </a:r>
            <a:endParaRPr b="0" i="0" sz="1750" u="none" cap="none" strike="noStrike"/>
          </a:p>
        </p:txBody>
      </p:sp>
      <p:sp>
        <p:nvSpPr>
          <p:cNvPr id="417" name="Google Shape;417;g38dc8cecc2e_0_226"/>
          <p:cNvSpPr/>
          <p:nvPr/>
        </p:nvSpPr>
        <p:spPr>
          <a:xfrm>
            <a:off x="232865" y="3765092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Resilience Maturity:</a:t>
            </a:r>
            <a:r>
              <a:rPr b="0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Integrated approach builds confidence in program effectiveness.</a:t>
            </a:r>
            <a:endParaRPr b="0" i="0" sz="1750" u="none" cap="none" strike="noStrike"/>
          </a:p>
        </p:txBody>
      </p:sp>
      <p:pic>
        <p:nvPicPr>
          <p:cNvPr descr="preencoded.png" id="418" name="Google Shape;418;g38dc8cecc2e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949" y="1375163"/>
            <a:ext cx="3895349" cy="38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8dc8cecc2e_0_23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25" name="Google Shape;425;g38dc8cecc2e_0_23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26" name="Google Shape;426;g38dc8cecc2e_0_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50" y="1888273"/>
            <a:ext cx="3521851" cy="352185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38dc8cecc2e_0_237"/>
          <p:cNvSpPr/>
          <p:nvPr/>
        </p:nvSpPr>
        <p:spPr>
          <a:xfrm>
            <a:off x="786150" y="752375"/>
            <a:ext cx="110277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b="0" i="0" lang="en-US" sz="4450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Summary and Key Takeaways</a:t>
            </a:r>
            <a:endParaRPr b="0" i="0" sz="4450" u="none" cap="none" strike="noStrike"/>
          </a:p>
        </p:txBody>
      </p:sp>
      <p:sp>
        <p:nvSpPr>
          <p:cNvPr id="428" name="Google Shape;428;g38dc8cecc2e_0_237"/>
          <p:cNvSpPr/>
          <p:nvPr/>
        </p:nvSpPr>
        <p:spPr>
          <a:xfrm>
            <a:off x="5042187" y="1802625"/>
            <a:ext cx="582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3"/>
              <a:buFont typeface="Inter"/>
              <a:buNone/>
            </a:pPr>
            <a:r>
              <a:rPr b="1" i="0" lang="en-US" sz="163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Unified Approach:</a:t>
            </a:r>
            <a:r>
              <a:rPr b="0" i="0" lang="en-US" sz="163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Seamlessly integrates proactive risk and reactive business analysis.</a:t>
            </a:r>
            <a:endParaRPr b="0" i="0" sz="1632" u="none" cap="none" strike="noStrike"/>
          </a:p>
        </p:txBody>
      </p:sp>
      <p:sp>
        <p:nvSpPr>
          <p:cNvPr id="429" name="Google Shape;429;g38dc8cecc2e_0_237"/>
          <p:cNvSpPr/>
          <p:nvPr/>
        </p:nvSpPr>
        <p:spPr>
          <a:xfrm>
            <a:off x="5042187" y="2553895"/>
            <a:ext cx="582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3"/>
              <a:buFont typeface="Inter"/>
              <a:buNone/>
            </a:pPr>
            <a:r>
              <a:rPr b="1" i="0" lang="en-US" sz="163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Enhanced Coordination:</a:t>
            </a:r>
            <a:r>
              <a:rPr b="0" i="0" lang="en-US" sz="163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Improves cross-department collaboration between risk and continuity teams.</a:t>
            </a:r>
            <a:endParaRPr b="0" i="0" sz="1632" u="none" cap="none" strike="noStrike"/>
          </a:p>
        </p:txBody>
      </p:sp>
      <p:sp>
        <p:nvSpPr>
          <p:cNvPr id="430" name="Google Shape;430;g38dc8cecc2e_0_237"/>
          <p:cNvSpPr/>
          <p:nvPr/>
        </p:nvSpPr>
        <p:spPr>
          <a:xfrm>
            <a:off x="5042187" y="3305165"/>
            <a:ext cx="582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3"/>
              <a:buFont typeface="Inter"/>
              <a:buNone/>
            </a:pPr>
            <a:r>
              <a:rPr b="1" i="0" lang="en-US" sz="163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Faster Recovery:</a:t>
            </a:r>
            <a:r>
              <a:rPr b="0" i="0" lang="en-US" sz="163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Enables quicker, data-driven recovery actions.</a:t>
            </a:r>
            <a:endParaRPr b="0" i="0" sz="1632" u="none" cap="none" strike="noStrike"/>
          </a:p>
        </p:txBody>
      </p:sp>
      <p:sp>
        <p:nvSpPr>
          <p:cNvPr id="431" name="Google Shape;431;g38dc8cecc2e_0_237"/>
          <p:cNvSpPr/>
          <p:nvPr/>
        </p:nvSpPr>
        <p:spPr>
          <a:xfrm>
            <a:off x="5042187" y="4056434"/>
            <a:ext cx="582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3"/>
              <a:buFont typeface="Inter"/>
              <a:buNone/>
            </a:pPr>
            <a:r>
              <a:rPr b="1" i="0" lang="en-US" sz="163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Stronger Governance:</a:t>
            </a:r>
            <a:r>
              <a:rPr b="0" i="0" lang="en-US" sz="163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Boosts resilience program governance and organizational maturity.</a:t>
            </a:r>
            <a:endParaRPr b="0" i="0" sz="1632" u="none" cap="none" strike="noStrike"/>
          </a:p>
        </p:txBody>
      </p:sp>
      <p:sp>
        <p:nvSpPr>
          <p:cNvPr id="432" name="Google Shape;432;g38dc8cecc2e_0_237"/>
          <p:cNvSpPr/>
          <p:nvPr/>
        </p:nvSpPr>
        <p:spPr>
          <a:xfrm>
            <a:off x="5042187" y="4924138"/>
            <a:ext cx="5827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3"/>
              <a:buFont typeface="Inter"/>
              <a:buNone/>
            </a:pPr>
            <a:r>
              <a:rPr b="1" i="0" lang="en-US" sz="165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Remember:</a:t>
            </a:r>
            <a:r>
              <a:rPr b="0" i="0" lang="en-US" sz="1652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Integrated resilience protects and strengthens organizational capabilities.</a:t>
            </a:r>
            <a:endParaRPr b="0" i="0" sz="1652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8dc8cecc2e_0_401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39" name="Google Shape;439;g38dc8cecc2e_0_401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38dc8cecc2e_0_401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8dc8cecc2e_0_408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47" name="Google Shape;447;g38dc8cecc2e_0_408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38dc8cecc2e_0_408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8dc8cecc2e_0_415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55" name="Google Shape;455;g38dc8cecc2e_0_415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7200">
                <a:solidFill>
                  <a:schemeClr val="dk2"/>
                </a:solidFill>
              </a:rPr>
              <a:t>Project</a:t>
            </a: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38dc8cecc2e_0_415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dc8cecc2e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174" name="Google Shape;174;g38dc8cecc2e_0_0"/>
          <p:cNvSpPr/>
          <p:nvPr/>
        </p:nvSpPr>
        <p:spPr>
          <a:xfrm>
            <a:off x="11069099" y="5891916"/>
            <a:ext cx="620100" cy="62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38dc8cecc2e_0_0"/>
          <p:cNvSpPr/>
          <p:nvPr/>
        </p:nvSpPr>
        <p:spPr>
          <a:xfrm>
            <a:off x="237315" y="285048"/>
            <a:ext cx="6924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b="0" i="0" lang="en-US" sz="6150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Integration of Risk and BIA Findings</a:t>
            </a:r>
            <a:endParaRPr b="0" i="0" sz="6150" u="none" cap="none" strike="noStrike"/>
          </a:p>
        </p:txBody>
      </p:sp>
      <p:sp>
        <p:nvSpPr>
          <p:cNvPr id="176" name="Google Shape;176;g38dc8cecc2e_0_0"/>
          <p:cNvSpPr/>
          <p:nvPr/>
        </p:nvSpPr>
        <p:spPr>
          <a:xfrm>
            <a:off x="237315" y="2468297"/>
            <a:ext cx="6924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Unifying Risk Assessment &amp; BIA for Effective Resilience</a:t>
            </a:r>
            <a:endParaRPr b="0" i="0" sz="1750" u="none" cap="none" strike="noStrike"/>
          </a:p>
        </p:txBody>
      </p:sp>
      <p:sp>
        <p:nvSpPr>
          <p:cNvPr id="177" name="Google Shape;177;g38dc8cecc2e_0_0"/>
          <p:cNvSpPr/>
          <p:nvPr/>
        </p:nvSpPr>
        <p:spPr>
          <a:xfrm>
            <a:off x="237315" y="3035272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Connects risk assessment and BIA to build effective resilience programs. Essential for DRI International certification.</a:t>
            </a:r>
            <a:endParaRPr b="0" i="0" sz="1750" u="none" cap="none" strike="noStrike"/>
          </a:p>
        </p:txBody>
      </p:sp>
      <p:sp>
        <p:nvSpPr>
          <p:cNvPr id="178" name="Google Shape;178;g38dc8cecc2e_0_0"/>
          <p:cNvSpPr/>
          <p:nvPr/>
        </p:nvSpPr>
        <p:spPr>
          <a:xfrm>
            <a:off x="237315" y="3987891"/>
            <a:ext cx="453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b="0" i="0" lang="en-US" sz="3550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Key Topics</a:t>
            </a:r>
            <a:endParaRPr b="0" i="0" sz="3550" u="none" cap="none" strike="noStrike"/>
          </a:p>
        </p:txBody>
      </p:sp>
      <p:sp>
        <p:nvSpPr>
          <p:cNvPr id="179" name="Google Shape;179;g38dc8cecc2e_0_0"/>
          <p:cNvSpPr/>
          <p:nvPr/>
        </p:nvSpPr>
        <p:spPr>
          <a:xfrm>
            <a:off x="237315" y="4781681"/>
            <a:ext cx="6924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Risk &amp; BIA Relationship</a:t>
            </a:r>
            <a:endParaRPr b="0" i="0" sz="1750" u="none" cap="none" strike="noStrike"/>
          </a:p>
        </p:txBody>
      </p:sp>
      <p:sp>
        <p:nvSpPr>
          <p:cNvPr id="180" name="Google Shape;180;g38dc8cecc2e_0_0"/>
          <p:cNvSpPr/>
          <p:nvPr/>
        </p:nvSpPr>
        <p:spPr>
          <a:xfrm>
            <a:off x="237315" y="5223879"/>
            <a:ext cx="6924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Improved Decision-Making</a:t>
            </a:r>
            <a:endParaRPr b="0" i="0" sz="1750" u="none" cap="none" strike="noStrike"/>
          </a:p>
        </p:txBody>
      </p:sp>
      <p:sp>
        <p:nvSpPr>
          <p:cNvPr id="181" name="Google Shape;181;g38dc8cecc2e_0_0"/>
          <p:cNvSpPr/>
          <p:nvPr/>
        </p:nvSpPr>
        <p:spPr>
          <a:xfrm>
            <a:off x="237315" y="5666077"/>
            <a:ext cx="6924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Real-World Resilience Planning</a:t>
            </a:r>
            <a:endParaRPr b="0" i="0" sz="1750" u="none" cap="none" strike="noStrike"/>
          </a:p>
        </p:txBody>
      </p:sp>
      <p:pic>
        <p:nvPicPr>
          <p:cNvPr descr="preencoded.png" id="182" name="Google Shape;182;g38dc8cecc2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7850" y="1419424"/>
            <a:ext cx="4128274" cy="41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94a9e633d9_0_16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63" name="Google Shape;463;g394a9e633d9_0_160"/>
          <p:cNvSpPr txBox="1"/>
          <p:nvPr/>
        </p:nvSpPr>
        <p:spPr>
          <a:xfrm>
            <a:off x="1309200" y="2278325"/>
            <a:ext cx="957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Kahootz &amp; Quiz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dc8cecc2e_0_14"/>
          <p:cNvSpPr txBox="1"/>
          <p:nvPr>
            <p:ph type="title"/>
          </p:nvPr>
        </p:nvSpPr>
        <p:spPr>
          <a:xfrm>
            <a:off x="609450" y="967650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189" name="Google Shape;189;g38dc8cecc2e_0_14"/>
          <p:cNvSpPr txBox="1"/>
          <p:nvPr>
            <p:ph idx="1" type="body"/>
          </p:nvPr>
        </p:nvSpPr>
        <p:spPr>
          <a:xfrm>
            <a:off x="609450" y="1888825"/>
            <a:ext cx="55137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Linking BIA &amp; risk results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Identifying shared data &amp; dependencies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Building an integrated framework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Real-world integration examples</a:t>
            </a:r>
            <a:endParaRPr b="0" sz="2400"/>
          </a:p>
        </p:txBody>
      </p:sp>
      <p:sp>
        <p:nvSpPr>
          <p:cNvPr id="190" name="Google Shape;190;g38dc8cecc2e_0_1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91" name="Google Shape;191;g38dc8cecc2e_0_1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38dc8cecc2e_0_14"/>
          <p:cNvSpPr txBox="1"/>
          <p:nvPr>
            <p:ph idx="1" type="body"/>
          </p:nvPr>
        </p:nvSpPr>
        <p:spPr>
          <a:xfrm>
            <a:off x="6034375" y="1888825"/>
            <a:ext cx="60561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Explain integration importance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Describe data connection (Risk &amp; BIA)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Apply integration techniques</a:t>
            </a:r>
            <a:endParaRPr b="0" sz="2400"/>
          </a:p>
        </p:txBody>
      </p:sp>
      <p:sp>
        <p:nvSpPr>
          <p:cNvPr id="193" name="Google Shape;193;g38dc8cecc2e_0_14"/>
          <p:cNvSpPr txBox="1"/>
          <p:nvPr>
            <p:ph type="title"/>
          </p:nvPr>
        </p:nvSpPr>
        <p:spPr>
          <a:xfrm>
            <a:off x="6034375" y="967650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dc8cecc2e_0_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00" name="Google Shape;200;g38dc8cecc2e_0_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g38dc8cecc2e_0_24"/>
          <p:cNvSpPr/>
          <p:nvPr/>
        </p:nvSpPr>
        <p:spPr>
          <a:xfrm>
            <a:off x="250850" y="314001"/>
            <a:ext cx="51534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23"/>
              <a:buFont typeface="Nunito Sans"/>
              <a:buNone/>
            </a:pPr>
            <a:r>
              <a:rPr i="0" lang="en-US" sz="4022" u="none" cap="none" strike="noStrike">
                <a:solidFill>
                  <a:srgbClr val="D1282E"/>
                </a:solidFill>
              </a:rPr>
              <a:t>What Is Risk vs. BIA?</a:t>
            </a:r>
            <a:endParaRPr i="0" sz="4022" u="none" cap="none" strike="noStrike"/>
          </a:p>
        </p:txBody>
      </p:sp>
      <p:sp>
        <p:nvSpPr>
          <p:cNvPr id="202" name="Google Shape;202;g38dc8cecc2e_0_24"/>
          <p:cNvSpPr/>
          <p:nvPr/>
        </p:nvSpPr>
        <p:spPr>
          <a:xfrm>
            <a:off x="250850" y="1499213"/>
            <a:ext cx="463800" cy="463800"/>
          </a:xfrm>
          <a:prstGeom prst="roundRect">
            <a:avLst>
              <a:gd fmla="val 18668" name="adj"/>
            </a:avLst>
          </a:prstGeom>
          <a:solidFill>
            <a:srgbClr val="F6D5D5"/>
          </a:solidFill>
          <a:ln cap="flat" cmpd="sng" w="88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4550" lIns="84550" spcFirstLastPara="1" rIns="84550" wrap="square" tIns="84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8dc8cecc2e_0_24"/>
          <p:cNvSpPr/>
          <p:nvPr/>
        </p:nvSpPr>
        <p:spPr>
          <a:xfrm>
            <a:off x="920754" y="1570013"/>
            <a:ext cx="2577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88"/>
              <a:buFont typeface="Nunito Sans"/>
              <a:buNone/>
            </a:pPr>
            <a:r>
              <a:rPr i="0" lang="en-US" sz="1988" u="none" cap="none" strike="noStrike">
                <a:solidFill>
                  <a:srgbClr val="002060"/>
                </a:solidFill>
              </a:rPr>
              <a:t>Risk Assessment</a:t>
            </a:r>
            <a:endParaRPr i="0" sz="1988" u="none" cap="none" strike="noStrike"/>
          </a:p>
        </p:txBody>
      </p:sp>
      <p:sp>
        <p:nvSpPr>
          <p:cNvPr id="204" name="Google Shape;204;g38dc8cecc2e_0_24"/>
          <p:cNvSpPr/>
          <p:nvPr/>
        </p:nvSpPr>
        <p:spPr>
          <a:xfrm>
            <a:off x="920754" y="2098205"/>
            <a:ext cx="5751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113" lvl="0" marL="317113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8"/>
              <a:buChar char="•"/>
            </a:pPr>
            <a:r>
              <a:rPr i="0" lang="en-US" sz="1618" u="none" cap="none" strike="noStrike">
                <a:solidFill>
                  <a:srgbClr val="002060"/>
                </a:solidFill>
              </a:rPr>
              <a:t>Identifies threats &amp; vulnerabilities</a:t>
            </a:r>
            <a:endParaRPr i="0" sz="1618" u="none" cap="none" strike="noStrike"/>
          </a:p>
        </p:txBody>
      </p:sp>
      <p:sp>
        <p:nvSpPr>
          <p:cNvPr id="205" name="Google Shape;205;g38dc8cecc2e_0_24"/>
          <p:cNvSpPr/>
          <p:nvPr/>
        </p:nvSpPr>
        <p:spPr>
          <a:xfrm>
            <a:off x="920754" y="2500102"/>
            <a:ext cx="5751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113" lvl="0" marL="317113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8"/>
              <a:buChar char="•"/>
            </a:pPr>
            <a:r>
              <a:rPr i="0" lang="en-US" sz="1618" u="none" cap="none" strike="noStrike">
                <a:solidFill>
                  <a:srgbClr val="002060"/>
                </a:solidFill>
              </a:rPr>
              <a:t>Analyzes incident likelihood</a:t>
            </a:r>
            <a:endParaRPr i="0" sz="1618" u="none" cap="none" strike="noStrike"/>
          </a:p>
        </p:txBody>
      </p:sp>
      <p:sp>
        <p:nvSpPr>
          <p:cNvPr id="206" name="Google Shape;206;g38dc8cecc2e_0_24"/>
          <p:cNvSpPr/>
          <p:nvPr/>
        </p:nvSpPr>
        <p:spPr>
          <a:xfrm>
            <a:off x="250850" y="3242126"/>
            <a:ext cx="463800" cy="463800"/>
          </a:xfrm>
          <a:prstGeom prst="roundRect">
            <a:avLst>
              <a:gd fmla="val 18668" name="adj"/>
            </a:avLst>
          </a:prstGeom>
          <a:solidFill>
            <a:srgbClr val="F6D5D5"/>
          </a:solidFill>
          <a:ln cap="flat" cmpd="sng" w="88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4550" lIns="84550" spcFirstLastPara="1" rIns="84550" wrap="square" tIns="84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8dc8cecc2e_0_24"/>
          <p:cNvSpPr/>
          <p:nvPr/>
        </p:nvSpPr>
        <p:spPr>
          <a:xfrm>
            <a:off x="920754" y="3312926"/>
            <a:ext cx="29292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88"/>
              <a:buFont typeface="Nunito Sans"/>
              <a:buNone/>
            </a:pPr>
            <a:r>
              <a:rPr i="0" lang="en-US" sz="1988" u="none" cap="none" strike="noStrike">
                <a:solidFill>
                  <a:srgbClr val="002060"/>
                </a:solidFill>
              </a:rPr>
              <a:t>Business Impact Analysis</a:t>
            </a:r>
            <a:endParaRPr i="0" sz="1988" u="none" cap="none" strike="noStrike"/>
          </a:p>
        </p:txBody>
      </p:sp>
      <p:sp>
        <p:nvSpPr>
          <p:cNvPr id="208" name="Google Shape;208;g38dc8cecc2e_0_24"/>
          <p:cNvSpPr/>
          <p:nvPr/>
        </p:nvSpPr>
        <p:spPr>
          <a:xfrm>
            <a:off x="920754" y="3841118"/>
            <a:ext cx="5751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113" lvl="0" marL="317113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8"/>
              <a:buChar char="•"/>
            </a:pPr>
            <a:r>
              <a:rPr i="0" lang="en-US" sz="1618" u="none" cap="none" strike="noStrike">
                <a:solidFill>
                  <a:srgbClr val="002060"/>
                </a:solidFill>
              </a:rPr>
              <a:t>Measures consequences</a:t>
            </a:r>
            <a:endParaRPr i="0" sz="1618" u="none" cap="none" strike="noStrike"/>
          </a:p>
        </p:txBody>
      </p:sp>
      <p:sp>
        <p:nvSpPr>
          <p:cNvPr id="209" name="Google Shape;209;g38dc8cecc2e_0_24"/>
          <p:cNvSpPr/>
          <p:nvPr/>
        </p:nvSpPr>
        <p:spPr>
          <a:xfrm>
            <a:off x="920754" y="4243015"/>
            <a:ext cx="5751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113" lvl="0" marL="317113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8"/>
              <a:buChar char="•"/>
            </a:pPr>
            <a:r>
              <a:rPr i="0" lang="en-US" sz="1618" u="none" cap="none" strike="noStrike">
                <a:solidFill>
                  <a:srgbClr val="002060"/>
                </a:solidFill>
              </a:rPr>
              <a:t>Defines recovery requirements</a:t>
            </a:r>
            <a:endParaRPr i="0" sz="1618" u="none" cap="none" strike="noStrike"/>
          </a:p>
        </p:txBody>
      </p:sp>
      <p:sp>
        <p:nvSpPr>
          <p:cNvPr id="210" name="Google Shape;210;g38dc8cecc2e_0_24"/>
          <p:cNvSpPr/>
          <p:nvPr/>
        </p:nvSpPr>
        <p:spPr>
          <a:xfrm>
            <a:off x="250850" y="4804681"/>
            <a:ext cx="6421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8"/>
              <a:buFont typeface="Inter"/>
              <a:buNone/>
            </a:pPr>
            <a:r>
              <a:rPr i="0" lang="en-US" sz="1618" u="none" cap="none" strike="noStrike">
                <a:solidFill>
                  <a:srgbClr val="002060"/>
                </a:solidFill>
              </a:rPr>
              <a:t>Integrating both builds actionable resilience.</a:t>
            </a:r>
            <a:endParaRPr i="0" sz="1618" u="none" cap="none" strike="noStrike"/>
          </a:p>
        </p:txBody>
      </p:sp>
      <p:pic>
        <p:nvPicPr>
          <p:cNvPr descr="preencoded.png" id="211" name="Google Shape;211;g38dc8cecc2e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6075" y="519137"/>
            <a:ext cx="4291950" cy="429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dc8cecc2e_0_4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18" name="Google Shape;218;g38dc8cecc2e_0_4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19" name="Google Shape;219;g38dc8cecc2e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75" y="632943"/>
            <a:ext cx="4364579" cy="436457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8dc8cecc2e_0_41"/>
          <p:cNvSpPr/>
          <p:nvPr/>
        </p:nvSpPr>
        <p:spPr>
          <a:xfrm>
            <a:off x="5077805" y="607625"/>
            <a:ext cx="55728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76"/>
              <a:buFont typeface="Nunito Sans"/>
              <a:buNone/>
            </a:pPr>
            <a:r>
              <a:rPr b="0" i="0" lang="en-US" sz="3975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Why Integration Matters</a:t>
            </a:r>
            <a:endParaRPr b="0" i="0" sz="3975" u="none" cap="none" strike="noStrike"/>
          </a:p>
        </p:txBody>
      </p:sp>
      <p:sp>
        <p:nvSpPr>
          <p:cNvPr id="221" name="Google Shape;221;g38dc8cecc2e_0_41"/>
          <p:cNvSpPr/>
          <p:nvPr/>
        </p:nvSpPr>
        <p:spPr>
          <a:xfrm>
            <a:off x="5077805" y="1468861"/>
            <a:ext cx="3295800" cy="1627500"/>
          </a:xfrm>
          <a:prstGeom prst="roundRect">
            <a:avLst>
              <a:gd fmla="val 5230" name="adj"/>
            </a:avLst>
          </a:prstGeom>
          <a:solidFill>
            <a:srgbClr val="FFFFFF"/>
          </a:solidFill>
          <a:ln cap="flat" cmpd="sng" w="27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75" lIns="81675" spcFirstLastPara="1" rIns="81675" wrap="square" tIns="81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8dc8cecc2e_0_41"/>
          <p:cNvSpPr/>
          <p:nvPr/>
        </p:nvSpPr>
        <p:spPr>
          <a:xfrm>
            <a:off x="5307688" y="1698744"/>
            <a:ext cx="2533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6"/>
              <a:buFont typeface="Nunito Sans"/>
              <a:buNone/>
            </a:pPr>
            <a:r>
              <a:rPr b="0" i="0" lang="en-US" sz="1965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Consistency</a:t>
            </a:r>
            <a:endParaRPr b="0" i="0" sz="1965" u="none" cap="none" strike="noStrike"/>
          </a:p>
        </p:txBody>
      </p:sp>
      <p:sp>
        <p:nvSpPr>
          <p:cNvPr id="223" name="Google Shape;223;g38dc8cecc2e_0_41"/>
          <p:cNvSpPr/>
          <p:nvPr/>
        </p:nvSpPr>
        <p:spPr>
          <a:xfrm>
            <a:off x="5307688" y="2217974"/>
            <a:ext cx="28359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4"/>
              <a:buFont typeface="Inter"/>
              <a:buNone/>
            </a:pPr>
            <a:r>
              <a:rPr b="0" i="0" lang="en-US" sz="1563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Ensures unified organizational response.</a:t>
            </a:r>
            <a:endParaRPr b="0" i="0" sz="1563" u="none" cap="none" strike="noStrike"/>
          </a:p>
        </p:txBody>
      </p:sp>
      <p:sp>
        <p:nvSpPr>
          <p:cNvPr id="224" name="Google Shape;224;g38dc8cecc2e_0_41"/>
          <p:cNvSpPr/>
          <p:nvPr/>
        </p:nvSpPr>
        <p:spPr>
          <a:xfrm>
            <a:off x="8576147" y="1468861"/>
            <a:ext cx="3295800" cy="1627500"/>
          </a:xfrm>
          <a:prstGeom prst="roundRect">
            <a:avLst>
              <a:gd fmla="val 5230" name="adj"/>
            </a:avLst>
          </a:prstGeom>
          <a:solidFill>
            <a:srgbClr val="FFFFFF"/>
          </a:solidFill>
          <a:ln cap="flat" cmpd="sng" w="27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75" lIns="81675" spcFirstLastPara="1" rIns="81675" wrap="square" tIns="81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8dc8cecc2e_0_41"/>
          <p:cNvSpPr/>
          <p:nvPr/>
        </p:nvSpPr>
        <p:spPr>
          <a:xfrm>
            <a:off x="8806030" y="1698744"/>
            <a:ext cx="2533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6"/>
              <a:buFont typeface="Nunito Sans"/>
              <a:buNone/>
            </a:pPr>
            <a:r>
              <a:rPr b="0" i="0" lang="en-US" sz="1965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Efficiency</a:t>
            </a:r>
            <a:endParaRPr b="0" i="0" sz="1965" u="none" cap="none" strike="noStrike"/>
          </a:p>
        </p:txBody>
      </p:sp>
      <p:sp>
        <p:nvSpPr>
          <p:cNvPr id="226" name="Google Shape;226;g38dc8cecc2e_0_41"/>
          <p:cNvSpPr/>
          <p:nvPr/>
        </p:nvSpPr>
        <p:spPr>
          <a:xfrm>
            <a:off x="8806030" y="2217974"/>
            <a:ext cx="2836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4"/>
              <a:buFont typeface="Inter"/>
              <a:buNone/>
            </a:pPr>
            <a:r>
              <a:rPr b="0" i="0" lang="en-US" sz="1563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Optimizes resource use and coordination.</a:t>
            </a:r>
            <a:endParaRPr b="0" i="0" sz="1563" u="none" cap="none" strike="noStrike"/>
          </a:p>
        </p:txBody>
      </p:sp>
      <p:sp>
        <p:nvSpPr>
          <p:cNvPr id="227" name="Google Shape;227;g38dc8cecc2e_0_41"/>
          <p:cNvSpPr/>
          <p:nvPr/>
        </p:nvSpPr>
        <p:spPr>
          <a:xfrm>
            <a:off x="5077805" y="3298987"/>
            <a:ext cx="6794100" cy="1303200"/>
          </a:xfrm>
          <a:prstGeom prst="roundRect">
            <a:avLst>
              <a:gd fmla="val 6531" name="adj"/>
            </a:avLst>
          </a:prstGeom>
          <a:solidFill>
            <a:srgbClr val="FFFFFF"/>
          </a:solidFill>
          <a:ln cap="flat" cmpd="sng" w="27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75" lIns="81675" spcFirstLastPara="1" rIns="81675" wrap="square" tIns="81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8dc8cecc2e_0_41"/>
          <p:cNvSpPr/>
          <p:nvPr/>
        </p:nvSpPr>
        <p:spPr>
          <a:xfrm>
            <a:off x="5307688" y="3528870"/>
            <a:ext cx="2533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6"/>
              <a:buFont typeface="Nunito Sans"/>
              <a:buNone/>
            </a:pPr>
            <a:r>
              <a:rPr b="0" i="0" lang="en-US" sz="1965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Prioritization</a:t>
            </a:r>
            <a:endParaRPr b="0" i="0" sz="1965" u="none" cap="none" strike="noStrike"/>
          </a:p>
        </p:txBody>
      </p:sp>
      <p:sp>
        <p:nvSpPr>
          <p:cNvPr id="229" name="Google Shape;229;g38dc8cecc2e_0_41"/>
          <p:cNvSpPr/>
          <p:nvPr/>
        </p:nvSpPr>
        <p:spPr>
          <a:xfrm>
            <a:off x="5307688" y="4048100"/>
            <a:ext cx="6334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4"/>
              <a:buFont typeface="Inter"/>
              <a:buNone/>
            </a:pPr>
            <a:r>
              <a:rPr b="0" i="0" lang="en-US" sz="1563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Informs critical investment decisions.</a:t>
            </a:r>
            <a:endParaRPr b="0" i="0" sz="1563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dc8cecc2e_0_5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36" name="Google Shape;236;g38dc8cecc2e_0_5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g38dc8cecc2e_0_58"/>
          <p:cNvSpPr/>
          <p:nvPr/>
        </p:nvSpPr>
        <p:spPr>
          <a:xfrm>
            <a:off x="351026" y="448409"/>
            <a:ext cx="7104300" cy="13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157"/>
              <a:buFont typeface="Nunito Sans"/>
              <a:buNone/>
            </a:pPr>
            <a:r>
              <a:rPr b="0" i="0" lang="en-US" sz="4157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Integration Framework Overview</a:t>
            </a:r>
            <a:endParaRPr b="0" i="0" sz="4157" u="none" cap="none" strike="noStrike"/>
          </a:p>
        </p:txBody>
      </p:sp>
      <p:sp>
        <p:nvSpPr>
          <p:cNvPr id="238" name="Google Shape;238;g38dc8cecc2e_0_58"/>
          <p:cNvSpPr/>
          <p:nvPr/>
        </p:nvSpPr>
        <p:spPr>
          <a:xfrm>
            <a:off x="351026" y="2011108"/>
            <a:ext cx="211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Font typeface="Nunito Sans"/>
              <a:buNone/>
            </a:pPr>
            <a:r>
              <a:rPr b="0" i="0" lang="en-US" sz="1634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b="0" i="0" sz="1634" u="none" cap="none" strike="noStrike"/>
          </a:p>
        </p:txBody>
      </p:sp>
      <p:sp>
        <p:nvSpPr>
          <p:cNvPr id="239" name="Google Shape;239;g38dc8cecc2e_0_58"/>
          <p:cNvSpPr/>
          <p:nvPr/>
        </p:nvSpPr>
        <p:spPr>
          <a:xfrm>
            <a:off x="351026" y="2342802"/>
            <a:ext cx="3446100" cy="285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5400" lIns="85400" spcFirstLastPara="1" rIns="85400" wrap="square" tIns="8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8dc8cecc2e_0_58"/>
          <p:cNvSpPr/>
          <p:nvPr/>
        </p:nvSpPr>
        <p:spPr>
          <a:xfrm>
            <a:off x="351026" y="2505646"/>
            <a:ext cx="2648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5"/>
              <a:buFont typeface="Nunito Sans"/>
              <a:buNone/>
            </a:pPr>
            <a:r>
              <a:rPr b="0" i="0" lang="en-US" sz="2055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Risk Assessment</a:t>
            </a:r>
            <a:endParaRPr b="0" i="0" sz="2055" u="none" cap="none" strike="noStrike"/>
          </a:p>
        </p:txBody>
      </p:sp>
      <p:sp>
        <p:nvSpPr>
          <p:cNvPr id="241" name="Google Shape;241;g38dc8cecc2e_0_58"/>
          <p:cNvSpPr/>
          <p:nvPr/>
        </p:nvSpPr>
        <p:spPr>
          <a:xfrm>
            <a:off x="351026" y="3048569"/>
            <a:ext cx="34461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Font typeface="Inter"/>
              <a:buNone/>
            </a:pPr>
            <a:r>
              <a:rPr b="0" i="0" lang="en-US" sz="1634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Identifies threats, vulnerabilities, and incident likelihood.</a:t>
            </a:r>
            <a:endParaRPr b="0" i="0" sz="1634" u="none" cap="none" strike="noStrike"/>
          </a:p>
        </p:txBody>
      </p:sp>
      <p:sp>
        <p:nvSpPr>
          <p:cNvPr id="242" name="Google Shape;242;g38dc8cecc2e_0_58"/>
          <p:cNvSpPr/>
          <p:nvPr/>
        </p:nvSpPr>
        <p:spPr>
          <a:xfrm>
            <a:off x="4008992" y="2011108"/>
            <a:ext cx="211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Font typeface="Nunito Sans"/>
              <a:buNone/>
            </a:pPr>
            <a:r>
              <a:rPr b="0" i="0" lang="en-US" sz="1634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b="0" i="0" sz="1634" u="none" cap="none" strike="noStrike"/>
          </a:p>
        </p:txBody>
      </p:sp>
      <p:sp>
        <p:nvSpPr>
          <p:cNvPr id="243" name="Google Shape;243;g38dc8cecc2e_0_58"/>
          <p:cNvSpPr/>
          <p:nvPr/>
        </p:nvSpPr>
        <p:spPr>
          <a:xfrm>
            <a:off x="4008992" y="2342802"/>
            <a:ext cx="3446100" cy="285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5400" lIns="85400" spcFirstLastPara="1" rIns="85400" wrap="square" tIns="8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8dc8cecc2e_0_58"/>
          <p:cNvSpPr/>
          <p:nvPr/>
        </p:nvSpPr>
        <p:spPr>
          <a:xfrm>
            <a:off x="4008992" y="2505646"/>
            <a:ext cx="3011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5"/>
              <a:buFont typeface="Nunito Sans"/>
              <a:buNone/>
            </a:pPr>
            <a:r>
              <a:rPr b="0" i="0" lang="en-US" sz="2055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Business Impact Analysis</a:t>
            </a:r>
            <a:endParaRPr b="0" i="0" sz="2055" u="none" cap="none" strike="noStrike"/>
          </a:p>
        </p:txBody>
      </p:sp>
      <p:sp>
        <p:nvSpPr>
          <p:cNvPr id="245" name="Google Shape;245;g38dc8cecc2e_0_58"/>
          <p:cNvSpPr/>
          <p:nvPr/>
        </p:nvSpPr>
        <p:spPr>
          <a:xfrm>
            <a:off x="4008992" y="3048569"/>
            <a:ext cx="34461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Font typeface="Inter"/>
              <a:buNone/>
            </a:pPr>
            <a:r>
              <a:rPr b="0" i="0" lang="en-US" sz="1634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Assesses consequences, dependencies, and recovery needs.</a:t>
            </a:r>
            <a:endParaRPr b="0" i="0" sz="1634" u="none" cap="none" strike="noStrike"/>
          </a:p>
        </p:txBody>
      </p:sp>
      <p:sp>
        <p:nvSpPr>
          <p:cNvPr id="246" name="Google Shape;246;g38dc8cecc2e_0_58"/>
          <p:cNvSpPr/>
          <p:nvPr/>
        </p:nvSpPr>
        <p:spPr>
          <a:xfrm>
            <a:off x="351026" y="4436412"/>
            <a:ext cx="211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Font typeface="Nunito Sans"/>
              <a:buNone/>
            </a:pPr>
            <a:r>
              <a:rPr b="0" i="0" lang="en-US" sz="1634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b="0" i="0" sz="1634" u="none" cap="none" strike="noStrike"/>
          </a:p>
        </p:txBody>
      </p:sp>
      <p:sp>
        <p:nvSpPr>
          <p:cNvPr id="247" name="Google Shape;247;g38dc8cecc2e_0_58"/>
          <p:cNvSpPr/>
          <p:nvPr/>
        </p:nvSpPr>
        <p:spPr>
          <a:xfrm>
            <a:off x="351026" y="4768105"/>
            <a:ext cx="7104300" cy="285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5400" lIns="85400" spcFirstLastPara="1" rIns="85400" wrap="square" tIns="85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8dc8cecc2e_0_58"/>
          <p:cNvSpPr/>
          <p:nvPr/>
        </p:nvSpPr>
        <p:spPr>
          <a:xfrm>
            <a:off x="351026" y="4930950"/>
            <a:ext cx="2648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5"/>
              <a:buFont typeface="Nunito Sans"/>
              <a:buNone/>
            </a:pPr>
            <a:r>
              <a:rPr b="0" i="0" lang="en-US" sz="2055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Integrated Strategy</a:t>
            </a:r>
            <a:endParaRPr b="0" i="0" sz="2055" u="none" cap="none" strike="noStrike"/>
          </a:p>
        </p:txBody>
      </p:sp>
      <p:sp>
        <p:nvSpPr>
          <p:cNvPr id="249" name="Google Shape;249;g38dc8cecc2e_0_58"/>
          <p:cNvSpPr/>
          <p:nvPr/>
        </p:nvSpPr>
        <p:spPr>
          <a:xfrm>
            <a:off x="351026" y="5473873"/>
            <a:ext cx="71043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Font typeface="Inter"/>
              <a:buNone/>
            </a:pPr>
            <a:r>
              <a:rPr b="0" i="0" lang="en-US" sz="1634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Drives recovery priorities and mitigation investments.</a:t>
            </a:r>
            <a:endParaRPr b="0" i="0" sz="1634" u="none" cap="none" strike="noStrike"/>
          </a:p>
        </p:txBody>
      </p:sp>
      <p:pic>
        <p:nvPicPr>
          <p:cNvPr descr="preencoded.png" id="250" name="Google Shape;250;g38dc8cecc2e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375" y="1581889"/>
            <a:ext cx="3694224" cy="36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dc8cecc2e_0_7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57" name="Google Shape;257;g38dc8cecc2e_0_7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58" name="Google Shape;258;g38dc8cecc2e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700" y="689019"/>
            <a:ext cx="4998592" cy="49985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38dc8cecc2e_0_78"/>
          <p:cNvSpPr/>
          <p:nvPr/>
        </p:nvSpPr>
        <p:spPr>
          <a:xfrm>
            <a:off x="6026349" y="482599"/>
            <a:ext cx="53982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399"/>
              <a:buFont typeface="Nunito Sans"/>
              <a:buNone/>
            </a:pPr>
            <a:r>
              <a:rPr b="0" i="0" lang="en-US" sz="3399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Mapping BIA to Risk Scenarios</a:t>
            </a:r>
            <a:endParaRPr b="0" i="0" sz="3399" u="none" cap="none" strike="noStrike"/>
          </a:p>
        </p:txBody>
      </p:sp>
      <p:sp>
        <p:nvSpPr>
          <p:cNvPr id="260" name="Google Shape;260;g38dc8cecc2e_0_78"/>
          <p:cNvSpPr/>
          <p:nvPr/>
        </p:nvSpPr>
        <p:spPr>
          <a:xfrm>
            <a:off x="6026349" y="1739785"/>
            <a:ext cx="5398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60"/>
              <a:buFont typeface="Inter"/>
              <a:buNone/>
            </a:pPr>
            <a:r>
              <a:rPr b="0" i="0" lang="en-US" sz="1359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Connect BIA results to risk scenarios for prioritized protection.</a:t>
            </a:r>
            <a:endParaRPr b="0" i="0" sz="1359" u="none" cap="none" strike="noStrike"/>
          </a:p>
        </p:txBody>
      </p:sp>
      <p:sp>
        <p:nvSpPr>
          <p:cNvPr id="261" name="Google Shape;261;g38dc8cecc2e_0_78"/>
          <p:cNvSpPr/>
          <p:nvPr/>
        </p:nvSpPr>
        <p:spPr>
          <a:xfrm>
            <a:off x="6026349" y="2212305"/>
            <a:ext cx="5398200" cy="1384800"/>
          </a:xfrm>
          <a:prstGeom prst="roundRect">
            <a:avLst>
              <a:gd fmla="val 6735" name="adj"/>
            </a:avLst>
          </a:prstGeom>
          <a:solidFill>
            <a:srgbClr val="FFFFFF"/>
          </a:solidFill>
          <a:ln cap="flat" cmpd="sng" w="194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675" lIns="77675" spcFirstLastPara="1" rIns="77675" wrap="square" tIns="77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8dc8cecc2e_0_78"/>
          <p:cNvSpPr/>
          <p:nvPr/>
        </p:nvSpPr>
        <p:spPr>
          <a:xfrm>
            <a:off x="5954344" y="2151746"/>
            <a:ext cx="72000" cy="1282200"/>
          </a:xfrm>
          <a:prstGeom prst="roundRect">
            <a:avLst>
              <a:gd fmla="val 93728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1925" lIns="71925" spcFirstLastPara="1" rIns="71925" wrap="square" tIns="71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8dc8cecc2e_0_78"/>
          <p:cNvSpPr/>
          <p:nvPr/>
        </p:nvSpPr>
        <p:spPr>
          <a:xfrm>
            <a:off x="6277383" y="2405057"/>
            <a:ext cx="2167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Nunito Sans"/>
              <a:buNone/>
            </a:pPr>
            <a:r>
              <a:rPr b="0" i="0" lang="en-US" sz="1699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BIA Identifies</a:t>
            </a:r>
            <a:endParaRPr b="0" i="0" sz="1699" u="none" cap="none" strike="noStrike"/>
          </a:p>
        </p:txBody>
      </p:sp>
      <p:sp>
        <p:nvSpPr>
          <p:cNvPr id="264" name="Google Shape;264;g38dc8cecc2e_0_78"/>
          <p:cNvSpPr/>
          <p:nvPr/>
        </p:nvSpPr>
        <p:spPr>
          <a:xfrm>
            <a:off x="6277383" y="2849246"/>
            <a:ext cx="49542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60"/>
              <a:buFont typeface="Inter"/>
              <a:buNone/>
            </a:pPr>
            <a:r>
              <a:rPr b="0" i="0" lang="en-US" sz="1359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Critical functions, dependencies, and recovery time objectives (RTOs).</a:t>
            </a:r>
            <a:endParaRPr b="0" i="0" sz="1359" u="none" cap="none" strike="noStrike"/>
          </a:p>
        </p:txBody>
      </p:sp>
      <p:sp>
        <p:nvSpPr>
          <p:cNvPr id="265" name="Google Shape;265;g38dc8cecc2e_0_78"/>
          <p:cNvSpPr/>
          <p:nvPr/>
        </p:nvSpPr>
        <p:spPr>
          <a:xfrm>
            <a:off x="6026349" y="3770204"/>
            <a:ext cx="5398200" cy="1107300"/>
          </a:xfrm>
          <a:prstGeom prst="roundRect">
            <a:avLst>
              <a:gd fmla="val 8423" name="adj"/>
            </a:avLst>
          </a:prstGeom>
          <a:solidFill>
            <a:srgbClr val="FFFFFF"/>
          </a:solidFill>
          <a:ln cap="flat" cmpd="sng" w="194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675" lIns="77675" spcFirstLastPara="1" rIns="77675" wrap="square" tIns="77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8dc8cecc2e_0_78"/>
          <p:cNvSpPr/>
          <p:nvPr/>
        </p:nvSpPr>
        <p:spPr>
          <a:xfrm>
            <a:off x="5954344" y="3594304"/>
            <a:ext cx="72000" cy="1025400"/>
          </a:xfrm>
          <a:prstGeom prst="roundRect">
            <a:avLst>
              <a:gd fmla="val 93728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1925" lIns="71925" spcFirstLastPara="1" rIns="71925" wrap="square" tIns="71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8dc8cecc2e_0_78"/>
          <p:cNvSpPr/>
          <p:nvPr/>
        </p:nvSpPr>
        <p:spPr>
          <a:xfrm>
            <a:off x="6277383" y="3962956"/>
            <a:ext cx="259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Nunito Sans"/>
              <a:buNone/>
            </a:pPr>
            <a:r>
              <a:rPr b="0" i="0" lang="en-US" sz="1699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Risk Assessment Identifies</a:t>
            </a:r>
            <a:endParaRPr b="0" i="0" sz="1699" u="none" cap="none" strike="noStrike"/>
          </a:p>
        </p:txBody>
      </p:sp>
      <p:sp>
        <p:nvSpPr>
          <p:cNvPr id="268" name="Google Shape;268;g38dc8cecc2e_0_78"/>
          <p:cNvSpPr/>
          <p:nvPr/>
        </p:nvSpPr>
        <p:spPr>
          <a:xfrm>
            <a:off x="6277383" y="4407145"/>
            <a:ext cx="4954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60"/>
              <a:buFont typeface="Inter"/>
              <a:buNone/>
            </a:pPr>
            <a:r>
              <a:rPr b="0" i="0" lang="en-US" sz="1359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Specific threats and their likelihood of occurrence.</a:t>
            </a:r>
            <a:endParaRPr b="0" i="0" sz="1359" u="none" cap="none" strike="noStrike"/>
          </a:p>
        </p:txBody>
      </p:sp>
      <p:sp>
        <p:nvSpPr>
          <p:cNvPr id="269" name="Google Shape;269;g38dc8cecc2e_0_78"/>
          <p:cNvSpPr/>
          <p:nvPr/>
        </p:nvSpPr>
        <p:spPr>
          <a:xfrm>
            <a:off x="6026349" y="5050662"/>
            <a:ext cx="5398200" cy="1107300"/>
          </a:xfrm>
          <a:prstGeom prst="roundRect">
            <a:avLst>
              <a:gd fmla="val 8423" name="adj"/>
            </a:avLst>
          </a:prstGeom>
          <a:solidFill>
            <a:srgbClr val="FFFFFF"/>
          </a:solidFill>
          <a:ln cap="flat" cmpd="sng" w="194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7675" lIns="77675" spcFirstLastPara="1" rIns="77675" wrap="square" tIns="77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8dc8cecc2e_0_78"/>
          <p:cNvSpPr/>
          <p:nvPr/>
        </p:nvSpPr>
        <p:spPr>
          <a:xfrm>
            <a:off x="5954344" y="4779962"/>
            <a:ext cx="72000" cy="1025400"/>
          </a:xfrm>
          <a:prstGeom prst="roundRect">
            <a:avLst>
              <a:gd fmla="val 93728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1925" lIns="71925" spcFirstLastPara="1" rIns="71925" wrap="square" tIns="71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8dc8cecc2e_0_78"/>
          <p:cNvSpPr/>
          <p:nvPr/>
        </p:nvSpPr>
        <p:spPr>
          <a:xfrm>
            <a:off x="6277383" y="5243414"/>
            <a:ext cx="2167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0"/>
              <a:buFont typeface="Nunito Sans"/>
              <a:buNone/>
            </a:pPr>
            <a:r>
              <a:rPr b="0" i="0" lang="en-US" sz="1699" u="none" cap="none" strike="noStrike">
                <a:solidFill>
                  <a:srgbClr val="002060"/>
                </a:solidFill>
                <a:latin typeface="Nunito Sans"/>
                <a:ea typeface="Nunito Sans"/>
                <a:cs typeface="Nunito Sans"/>
                <a:sym typeface="Nunito Sans"/>
              </a:rPr>
              <a:t>Integration Example</a:t>
            </a:r>
            <a:endParaRPr b="0" i="0" sz="1699" u="none" cap="none" strike="noStrike"/>
          </a:p>
        </p:txBody>
      </p:sp>
      <p:sp>
        <p:nvSpPr>
          <p:cNvPr id="272" name="Google Shape;272;g38dc8cecc2e_0_78"/>
          <p:cNvSpPr/>
          <p:nvPr/>
        </p:nvSpPr>
        <p:spPr>
          <a:xfrm>
            <a:off x="6277383" y="5687604"/>
            <a:ext cx="4954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60"/>
              <a:buFont typeface="Inter"/>
              <a:buNone/>
            </a:pPr>
            <a:r>
              <a:rPr b="0" i="0" lang="en-US" sz="1359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Critical payroll system ➞ Ransomware threat.</a:t>
            </a:r>
            <a:endParaRPr b="0" i="0" sz="1359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dc8cecc2e_0_9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79" name="Google Shape;279;g38dc8cecc2e_0_9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g38dc8cecc2e_0_99"/>
          <p:cNvSpPr/>
          <p:nvPr/>
        </p:nvSpPr>
        <p:spPr>
          <a:xfrm>
            <a:off x="176400" y="181525"/>
            <a:ext cx="78150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457"/>
              <a:buFont typeface="Nunito Sans"/>
              <a:buNone/>
            </a:pPr>
            <a:r>
              <a:rPr b="0" i="0" lang="en-US" sz="3457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Using Risk Data to Validate BIA Results</a:t>
            </a:r>
            <a:endParaRPr b="0" i="0" sz="3457" u="none" cap="none" strike="noStrike"/>
          </a:p>
        </p:txBody>
      </p:sp>
      <p:pic>
        <p:nvPicPr>
          <p:cNvPr descr="preencoded.png" id="281" name="Google Shape;281;g38dc8cecc2e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426" y="1070050"/>
            <a:ext cx="4816074" cy="4816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8dc8cecc2e_0_99"/>
          <p:cNvSpPr/>
          <p:nvPr/>
        </p:nvSpPr>
        <p:spPr>
          <a:xfrm>
            <a:off x="6025934" y="1153852"/>
            <a:ext cx="54135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66"/>
              <a:buFont typeface="Inter"/>
              <a:buNone/>
            </a:pPr>
            <a:r>
              <a:rPr b="0" i="0" lang="en-US" sz="1365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Use comprehensive risk data to ensure accurate and relevant Business Impact Analysis (BIA) findings.</a:t>
            </a:r>
            <a:endParaRPr b="0" i="0" sz="1365" u="none" cap="none" strike="noStrike"/>
          </a:p>
        </p:txBody>
      </p:sp>
      <p:sp>
        <p:nvSpPr>
          <p:cNvPr id="283" name="Google Shape;283;g38dc8cecc2e_0_99"/>
          <p:cNvSpPr/>
          <p:nvPr/>
        </p:nvSpPr>
        <p:spPr>
          <a:xfrm>
            <a:off x="6025934" y="1875449"/>
            <a:ext cx="54135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66"/>
              <a:buFont typeface="Inter"/>
              <a:buNone/>
            </a:pPr>
            <a:r>
              <a:rPr b="1" i="0" lang="en-US" sz="1365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Validate Assumptions:</a:t>
            </a:r>
            <a:r>
              <a:rPr b="0" i="0" lang="en-US" sz="1365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Confirm BIA assumptions with risk likelihood data.</a:t>
            </a:r>
            <a:endParaRPr b="0" i="0" sz="1365" u="none" cap="none" strike="noStrike"/>
          </a:p>
        </p:txBody>
      </p:sp>
      <p:sp>
        <p:nvSpPr>
          <p:cNvPr id="284" name="Google Shape;284;g38dc8cecc2e_0_99"/>
          <p:cNvSpPr/>
          <p:nvPr/>
        </p:nvSpPr>
        <p:spPr>
          <a:xfrm>
            <a:off x="6025934" y="2500292"/>
            <a:ext cx="54135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66"/>
              <a:buFont typeface="Inter"/>
              <a:buNone/>
            </a:pPr>
            <a:r>
              <a:rPr b="1" i="0" lang="en-US" sz="1365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Adjust Priorities:</a:t>
            </a:r>
            <a:r>
              <a:rPr b="0" i="0" lang="en-US" sz="1365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Modify recovery priorities based on actual risk levels.</a:t>
            </a:r>
            <a:endParaRPr b="0" i="0" sz="1365" u="none" cap="none" strike="noStrike"/>
          </a:p>
        </p:txBody>
      </p:sp>
      <p:sp>
        <p:nvSpPr>
          <p:cNvPr id="285" name="Google Shape;285;g38dc8cecc2e_0_99"/>
          <p:cNvSpPr/>
          <p:nvPr/>
        </p:nvSpPr>
        <p:spPr>
          <a:xfrm>
            <a:off x="6025934" y="3125134"/>
            <a:ext cx="54135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66"/>
              <a:buFont typeface="Inter"/>
              <a:buNone/>
            </a:pPr>
            <a:r>
              <a:rPr b="1" i="0" lang="en-US" sz="1365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Ensure Consistency:</a:t>
            </a:r>
            <a:r>
              <a:rPr b="0" i="0" lang="en-US" sz="1365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 Align risk assessments with BIA findings.</a:t>
            </a:r>
            <a:endParaRPr b="0" i="0" sz="1365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dc8cecc2e_0_11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92" name="Google Shape;292;g38dc8cecc2e_0_11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g38dc8cecc2e_0_111"/>
          <p:cNvSpPr/>
          <p:nvPr/>
        </p:nvSpPr>
        <p:spPr>
          <a:xfrm>
            <a:off x="2740950" y="190159"/>
            <a:ext cx="6243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35"/>
              <a:buFont typeface="Nunito Sans"/>
              <a:buNone/>
            </a:pPr>
            <a:r>
              <a:rPr b="0" i="0" lang="en-US" sz="3535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Shared Data Points: Risk &amp; BIA</a:t>
            </a:r>
            <a:endParaRPr b="0" i="0" sz="3535" u="none" cap="none" strike="noStrike"/>
          </a:p>
        </p:txBody>
      </p:sp>
      <p:pic>
        <p:nvPicPr>
          <p:cNvPr descr="preencoded.png" id="294" name="Google Shape;294;g38dc8cecc2e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151" y="1070050"/>
            <a:ext cx="4479126" cy="447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8dc8cecc2e_0_111"/>
          <p:cNvSpPr/>
          <p:nvPr/>
        </p:nvSpPr>
        <p:spPr>
          <a:xfrm>
            <a:off x="6067976" y="1154934"/>
            <a:ext cx="2250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746"/>
              <a:buFont typeface="Nunito Sans"/>
              <a:buNone/>
            </a:pPr>
            <a:r>
              <a:rPr b="0" i="0" lang="en-US" sz="1745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Risk Data</a:t>
            </a:r>
            <a:endParaRPr b="0" i="0" sz="1745" u="none" cap="none" strike="noStrike"/>
          </a:p>
        </p:txBody>
      </p:sp>
      <p:sp>
        <p:nvSpPr>
          <p:cNvPr id="296" name="Google Shape;296;g38dc8cecc2e_0_111"/>
          <p:cNvSpPr/>
          <p:nvPr/>
        </p:nvSpPr>
        <p:spPr>
          <a:xfrm>
            <a:off x="6067976" y="1616043"/>
            <a:ext cx="553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99" lvl="0" marL="29929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7"/>
              <a:buFont typeface="Inter"/>
              <a:buChar char="•"/>
            </a:pPr>
            <a:r>
              <a:rPr b="0" i="0" lang="en-US" sz="1396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Threats</a:t>
            </a:r>
            <a:endParaRPr b="0" i="0" sz="1396" u="none" cap="none" strike="noStrike"/>
          </a:p>
        </p:txBody>
      </p:sp>
      <p:sp>
        <p:nvSpPr>
          <p:cNvPr id="297" name="Google Shape;297;g38dc8cecc2e_0_111"/>
          <p:cNvSpPr/>
          <p:nvPr/>
        </p:nvSpPr>
        <p:spPr>
          <a:xfrm>
            <a:off x="6067976" y="1966992"/>
            <a:ext cx="553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99" lvl="0" marL="29929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7"/>
              <a:buFont typeface="Inter"/>
              <a:buChar char="•"/>
            </a:pPr>
            <a:r>
              <a:rPr b="0" i="0" lang="en-US" sz="1396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Vulnerabilities</a:t>
            </a:r>
            <a:endParaRPr b="0" i="0" sz="1396" u="none" cap="none" strike="noStrike"/>
          </a:p>
        </p:txBody>
      </p:sp>
      <p:sp>
        <p:nvSpPr>
          <p:cNvPr id="298" name="Google Shape;298;g38dc8cecc2e_0_111"/>
          <p:cNvSpPr/>
          <p:nvPr/>
        </p:nvSpPr>
        <p:spPr>
          <a:xfrm>
            <a:off x="6067976" y="2317941"/>
            <a:ext cx="553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99" lvl="0" marL="29929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7"/>
              <a:buFont typeface="Inter"/>
              <a:buChar char="•"/>
            </a:pPr>
            <a:r>
              <a:rPr b="0" i="0" lang="en-US" sz="1396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Likelihood</a:t>
            </a:r>
            <a:endParaRPr b="0" i="0" sz="1396" u="none" cap="none" strike="noStrike"/>
          </a:p>
        </p:txBody>
      </p:sp>
      <p:sp>
        <p:nvSpPr>
          <p:cNvPr id="299" name="Google Shape;299;g38dc8cecc2e_0_111"/>
          <p:cNvSpPr/>
          <p:nvPr/>
        </p:nvSpPr>
        <p:spPr>
          <a:xfrm>
            <a:off x="6067976" y="2785803"/>
            <a:ext cx="2250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746"/>
              <a:buFont typeface="Nunito Sans"/>
              <a:buNone/>
            </a:pPr>
            <a:r>
              <a:rPr b="0" i="0" lang="en-US" sz="1745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BIA Data</a:t>
            </a:r>
            <a:endParaRPr b="0" i="0" sz="1745" u="none" cap="none" strike="noStrike"/>
          </a:p>
        </p:txBody>
      </p:sp>
      <p:sp>
        <p:nvSpPr>
          <p:cNvPr id="300" name="Google Shape;300;g38dc8cecc2e_0_111"/>
          <p:cNvSpPr/>
          <p:nvPr/>
        </p:nvSpPr>
        <p:spPr>
          <a:xfrm>
            <a:off x="6067976" y="3246911"/>
            <a:ext cx="553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99" lvl="0" marL="29929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7"/>
              <a:buFont typeface="Inter"/>
              <a:buChar char="•"/>
            </a:pPr>
            <a:r>
              <a:rPr b="0" i="0" lang="en-US" sz="1396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Impact</a:t>
            </a:r>
            <a:endParaRPr b="0" i="0" sz="1396" u="none" cap="none" strike="noStrike"/>
          </a:p>
        </p:txBody>
      </p:sp>
      <p:sp>
        <p:nvSpPr>
          <p:cNvPr id="301" name="Google Shape;301;g38dc8cecc2e_0_111"/>
          <p:cNvSpPr/>
          <p:nvPr/>
        </p:nvSpPr>
        <p:spPr>
          <a:xfrm>
            <a:off x="6067976" y="3597860"/>
            <a:ext cx="553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99" lvl="0" marL="29929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7"/>
              <a:buFont typeface="Inter"/>
              <a:buChar char="•"/>
            </a:pPr>
            <a:r>
              <a:rPr b="0" i="0" lang="en-US" sz="1396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Dependencies</a:t>
            </a:r>
            <a:endParaRPr b="0" i="0" sz="1396" u="none" cap="none" strike="noStrike"/>
          </a:p>
        </p:txBody>
      </p:sp>
      <p:sp>
        <p:nvSpPr>
          <p:cNvPr id="302" name="Google Shape;302;g38dc8cecc2e_0_111"/>
          <p:cNvSpPr/>
          <p:nvPr/>
        </p:nvSpPr>
        <p:spPr>
          <a:xfrm>
            <a:off x="6067976" y="3948809"/>
            <a:ext cx="553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99" lvl="0" marL="29929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7"/>
              <a:buFont typeface="Inter"/>
              <a:buChar char="•"/>
            </a:pPr>
            <a:r>
              <a:rPr b="0" i="0" lang="en-US" sz="1396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RTOs</a:t>
            </a:r>
            <a:endParaRPr b="0" i="0" sz="1396" u="none" cap="none" strike="noStrike"/>
          </a:p>
        </p:txBody>
      </p:sp>
      <p:sp>
        <p:nvSpPr>
          <p:cNvPr id="303" name="Google Shape;303;g38dc8cecc2e_0_111"/>
          <p:cNvSpPr/>
          <p:nvPr/>
        </p:nvSpPr>
        <p:spPr>
          <a:xfrm>
            <a:off x="6067976" y="4416672"/>
            <a:ext cx="2250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746"/>
              <a:buFont typeface="Nunito Sans"/>
              <a:buNone/>
            </a:pPr>
            <a:r>
              <a:rPr b="0" i="0" lang="en-US" sz="1745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Integration Benefits</a:t>
            </a:r>
            <a:endParaRPr b="0" i="0" sz="1745" u="none" cap="none" strike="noStrike"/>
          </a:p>
        </p:txBody>
      </p:sp>
      <p:sp>
        <p:nvSpPr>
          <p:cNvPr id="304" name="Google Shape;304;g38dc8cecc2e_0_111"/>
          <p:cNvSpPr/>
          <p:nvPr/>
        </p:nvSpPr>
        <p:spPr>
          <a:xfrm>
            <a:off x="6067976" y="4877779"/>
            <a:ext cx="553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99" lvl="0" marL="29929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7"/>
              <a:buFont typeface="Inter"/>
              <a:buChar char="•"/>
            </a:pPr>
            <a:r>
              <a:rPr b="0" i="0" lang="en-US" sz="1396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Unified Priorities</a:t>
            </a:r>
            <a:endParaRPr b="0" i="0" sz="1396" u="none" cap="none" strike="noStrike"/>
          </a:p>
        </p:txBody>
      </p:sp>
      <p:sp>
        <p:nvSpPr>
          <p:cNvPr id="305" name="Google Shape;305;g38dc8cecc2e_0_111"/>
          <p:cNvSpPr/>
          <p:nvPr/>
        </p:nvSpPr>
        <p:spPr>
          <a:xfrm>
            <a:off x="6067976" y="5228728"/>
            <a:ext cx="553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99" lvl="0" marL="29929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7"/>
              <a:buFont typeface="Inter"/>
              <a:buChar char="•"/>
            </a:pPr>
            <a:r>
              <a:rPr b="0" i="0" lang="en-US" sz="1396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Aligned Resources</a:t>
            </a:r>
            <a:endParaRPr b="0" i="0" sz="1396" u="none" cap="none" strike="noStrike"/>
          </a:p>
        </p:txBody>
      </p:sp>
      <p:sp>
        <p:nvSpPr>
          <p:cNvPr id="306" name="Google Shape;306;g38dc8cecc2e_0_111"/>
          <p:cNvSpPr/>
          <p:nvPr/>
        </p:nvSpPr>
        <p:spPr>
          <a:xfrm>
            <a:off x="6067976" y="5579677"/>
            <a:ext cx="5535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299" lvl="0" marL="29929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7"/>
              <a:buFont typeface="Inter"/>
              <a:buChar char="•"/>
            </a:pPr>
            <a:r>
              <a:rPr b="0" i="0" lang="en-US" sz="1396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Funding Justification</a:t>
            </a:r>
            <a:endParaRPr b="0" i="0" sz="1396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</cp:coreProperties>
</file>